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8"/>
    <p:sldMasterId id="2147483767" r:id="rId9"/>
    <p:sldMasterId id="2147483706" r:id="rId10"/>
  </p:sldMasterIdLst>
  <p:notesMasterIdLst>
    <p:notesMasterId r:id="rId25"/>
  </p:notesMasterIdLst>
  <p:handoutMasterIdLst>
    <p:handoutMasterId r:id="rId26"/>
  </p:handoutMasterIdLst>
  <p:sldIdLst>
    <p:sldId id="256" r:id="rId11"/>
    <p:sldId id="307" r:id="rId12"/>
    <p:sldId id="318" r:id="rId13"/>
    <p:sldId id="2147376648" r:id="rId14"/>
    <p:sldId id="2147376649" r:id="rId15"/>
    <p:sldId id="2147376630" r:id="rId16"/>
    <p:sldId id="2147376645" r:id="rId17"/>
    <p:sldId id="2147376634" r:id="rId18"/>
    <p:sldId id="312" r:id="rId19"/>
    <p:sldId id="292" r:id="rId20"/>
    <p:sldId id="2147376644" r:id="rId21"/>
    <p:sldId id="2147376646" r:id="rId22"/>
    <p:sldId id="271" r:id="rId23"/>
    <p:sldId id="2147376647" r:id="rId24"/>
  </p:sldIdLst>
  <p:sldSz cx="12192000" cy="6858000"/>
  <p:notesSz cx="6858000" cy="9144000"/>
  <p:defaultTextStyle>
    <a:defPPr>
      <a:defRPr lang="nb-NO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C49938-EFB4-809B-F3FB-62EDA38FE567}" name="Shraddha Mehta" initials="SM" userId="S::shraddha.mehta@sintef.no::23637589-c6aa-4adb-ae04-fcc19d67fc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4B978"/>
    <a:srgbClr val="CDFAE1"/>
    <a:srgbClr val="EFCC61"/>
    <a:srgbClr val="DB8784"/>
    <a:srgbClr val="EAD7A0"/>
    <a:srgbClr val="DE9D9B"/>
    <a:srgbClr val="BB7FA8"/>
    <a:srgbClr val="003C65"/>
    <a:srgbClr val="00B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D15D56-F09C-4400-BD0E-F854D5FF934B}" v="11" dt="2024-10-29T22:18:17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raddha Mehta" userId="23637589-c6aa-4adb-ae04-fcc19d67fc47" providerId="ADAL" clId="{B4D15D56-F09C-4400-BD0E-F854D5FF934B}"/>
    <pc:docChg chg="custSel addSld delSld modSld sldOrd">
      <pc:chgData name="Shraddha Mehta" userId="23637589-c6aa-4adb-ae04-fcc19d67fc47" providerId="ADAL" clId="{B4D15D56-F09C-4400-BD0E-F854D5FF934B}" dt="2024-10-29T22:23:10.513" v="215" actId="478"/>
      <pc:docMkLst>
        <pc:docMk/>
      </pc:docMkLst>
      <pc:sldChg chg="addSp delSp modSp mod modClrScheme chgLayout">
        <pc:chgData name="Shraddha Mehta" userId="23637589-c6aa-4adb-ae04-fcc19d67fc47" providerId="ADAL" clId="{B4D15D56-F09C-4400-BD0E-F854D5FF934B}" dt="2024-10-29T22:16:17.048" v="204" actId="1035"/>
        <pc:sldMkLst>
          <pc:docMk/>
          <pc:sldMk cId="109857222" sldId="256"/>
        </pc:sldMkLst>
        <pc:spChg chg="mod ord">
          <ac:chgData name="Shraddha Mehta" userId="23637589-c6aa-4adb-ae04-fcc19d67fc47" providerId="ADAL" clId="{B4D15D56-F09C-4400-BD0E-F854D5FF934B}" dt="2024-10-29T22:02:07.136" v="52" actId="14100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Shraddha Mehta" userId="23637589-c6aa-4adb-ae04-fcc19d67fc47" providerId="ADAL" clId="{B4D15D56-F09C-4400-BD0E-F854D5FF934B}" dt="2024-10-29T22:02:41.773" v="70" actId="20577"/>
          <ac:spMkLst>
            <pc:docMk/>
            <pc:sldMk cId="109857222" sldId="256"/>
            <ac:spMk id="3" creationId="{00000000-0000-0000-0000-000000000000}"/>
          </ac:spMkLst>
        </pc:spChg>
        <pc:spChg chg="add del mod ord">
          <ac:chgData name="Shraddha Mehta" userId="23637589-c6aa-4adb-ae04-fcc19d67fc47" providerId="ADAL" clId="{B4D15D56-F09C-4400-BD0E-F854D5FF934B}" dt="2024-10-29T21:59:39.136" v="5" actId="478"/>
          <ac:spMkLst>
            <pc:docMk/>
            <pc:sldMk cId="109857222" sldId="256"/>
            <ac:spMk id="5" creationId="{6C692B95-78D3-1260-6887-2FB5A98DFC03}"/>
          </ac:spMkLst>
        </pc:spChg>
        <pc:spChg chg="mod ord">
          <ac:chgData name="Shraddha Mehta" userId="23637589-c6aa-4adb-ae04-fcc19d67fc47" providerId="ADAL" clId="{B4D15D56-F09C-4400-BD0E-F854D5FF934B}" dt="2024-10-29T21:59:34.103" v="3" actId="700"/>
          <ac:spMkLst>
            <pc:docMk/>
            <pc:sldMk cId="109857222" sldId="256"/>
            <ac:spMk id="6" creationId="{B31E8663-418D-13B7-F89D-1960A87FBB7E}"/>
          </ac:spMkLst>
        </pc:spChg>
        <pc:spChg chg="add del mod ord">
          <ac:chgData name="Shraddha Mehta" userId="23637589-c6aa-4adb-ae04-fcc19d67fc47" providerId="ADAL" clId="{B4D15D56-F09C-4400-BD0E-F854D5FF934B}" dt="2024-10-29T22:01:30.819" v="43" actId="478"/>
          <ac:spMkLst>
            <pc:docMk/>
            <pc:sldMk cId="109857222" sldId="256"/>
            <ac:spMk id="9" creationId="{3245C67F-CE84-1677-7B7E-3C8A80156ABE}"/>
          </ac:spMkLst>
        </pc:spChg>
        <pc:spChg chg="add mod">
          <ac:chgData name="Shraddha Mehta" userId="23637589-c6aa-4adb-ae04-fcc19d67fc47" providerId="ADAL" clId="{B4D15D56-F09C-4400-BD0E-F854D5FF934B}" dt="2024-10-29T22:11:08.786" v="179" actId="404"/>
          <ac:spMkLst>
            <pc:docMk/>
            <pc:sldMk cId="109857222" sldId="256"/>
            <ac:spMk id="10" creationId="{1D7B3C13-87A4-0C63-01DB-9FA2371B2902}"/>
          </ac:spMkLst>
        </pc:spChg>
        <pc:spChg chg="add del mod">
          <ac:chgData name="Shraddha Mehta" userId="23637589-c6aa-4adb-ae04-fcc19d67fc47" providerId="ADAL" clId="{B4D15D56-F09C-4400-BD0E-F854D5FF934B}" dt="2024-10-29T22:15:42.802" v="191" actId="21"/>
          <ac:spMkLst>
            <pc:docMk/>
            <pc:sldMk cId="109857222" sldId="256"/>
            <ac:spMk id="14" creationId="{E5E7707F-13F9-DF14-66EC-31554C18AD5D}"/>
          </ac:spMkLst>
        </pc:spChg>
        <pc:spChg chg="add mod">
          <ac:chgData name="Shraddha Mehta" userId="23637589-c6aa-4adb-ae04-fcc19d67fc47" providerId="ADAL" clId="{B4D15D56-F09C-4400-BD0E-F854D5FF934B}" dt="2024-10-29T22:16:17.048" v="204" actId="1035"/>
          <ac:spMkLst>
            <pc:docMk/>
            <pc:sldMk cId="109857222" sldId="256"/>
            <ac:spMk id="15" creationId="{6F2961B8-D87D-53A0-57A2-6B94300F3A7A}"/>
          </ac:spMkLst>
        </pc:spChg>
        <pc:picChg chg="add mod">
          <ac:chgData name="Shraddha Mehta" userId="23637589-c6aa-4adb-ae04-fcc19d67fc47" providerId="ADAL" clId="{B4D15D56-F09C-4400-BD0E-F854D5FF934B}" dt="2024-10-29T22:03:10.923" v="77" actId="1076"/>
          <ac:picMkLst>
            <pc:docMk/>
            <pc:sldMk cId="109857222" sldId="256"/>
            <ac:picMk id="4" creationId="{5BACD7FC-ABC1-6391-4CD7-8D42B07E40A8}"/>
          </ac:picMkLst>
        </pc:picChg>
        <pc:picChg chg="del mod">
          <ac:chgData name="Shraddha Mehta" userId="23637589-c6aa-4adb-ae04-fcc19d67fc47" providerId="ADAL" clId="{B4D15D56-F09C-4400-BD0E-F854D5FF934B}" dt="2024-10-29T22:13:31.498" v="182" actId="478"/>
          <ac:picMkLst>
            <pc:docMk/>
            <pc:sldMk cId="109857222" sldId="256"/>
            <ac:picMk id="7" creationId="{07659021-BAE1-4707-6F33-378B076AF5E1}"/>
          </ac:picMkLst>
        </pc:picChg>
        <pc:picChg chg="mod">
          <ac:chgData name="Shraddha Mehta" userId="23637589-c6aa-4adb-ae04-fcc19d67fc47" providerId="ADAL" clId="{B4D15D56-F09C-4400-BD0E-F854D5FF934B}" dt="2024-10-29T22:03:33.154" v="103" actId="1076"/>
          <ac:picMkLst>
            <pc:docMk/>
            <pc:sldMk cId="109857222" sldId="256"/>
            <ac:picMk id="8" creationId="{7CE9300F-5E10-D8FD-38CB-23075D7AAAA6}"/>
          </ac:picMkLst>
        </pc:picChg>
        <pc:picChg chg="add mod">
          <ac:chgData name="Shraddha Mehta" userId="23637589-c6aa-4adb-ae04-fcc19d67fc47" providerId="ADAL" clId="{B4D15D56-F09C-4400-BD0E-F854D5FF934B}" dt="2024-10-29T22:16:13.579" v="199" actId="1035"/>
          <ac:picMkLst>
            <pc:docMk/>
            <pc:sldMk cId="109857222" sldId="256"/>
            <ac:picMk id="11" creationId="{48FECE8E-026D-CAFD-13F9-F08182A22741}"/>
          </ac:picMkLst>
        </pc:picChg>
        <pc:picChg chg="mod">
          <ac:chgData name="Shraddha Mehta" userId="23637589-c6aa-4adb-ae04-fcc19d67fc47" providerId="ADAL" clId="{B4D15D56-F09C-4400-BD0E-F854D5FF934B}" dt="2024-10-29T22:03:29.310" v="101" actId="1076"/>
          <ac:picMkLst>
            <pc:docMk/>
            <pc:sldMk cId="109857222" sldId="256"/>
            <ac:picMk id="12" creationId="{82AA2D1B-3B90-5845-5939-4AF3289EF89A}"/>
          </ac:picMkLst>
        </pc:picChg>
        <pc:picChg chg="add del mod">
          <ac:chgData name="Shraddha Mehta" userId="23637589-c6aa-4adb-ae04-fcc19d67fc47" providerId="ADAL" clId="{B4D15D56-F09C-4400-BD0E-F854D5FF934B}" dt="2024-10-29T22:15:42.802" v="191" actId="21"/>
          <ac:picMkLst>
            <pc:docMk/>
            <pc:sldMk cId="109857222" sldId="256"/>
            <ac:picMk id="13" creationId="{B3D44A07-B746-4D92-CD0B-E7AC73A707FC}"/>
          </ac:picMkLst>
        </pc:picChg>
        <pc:picChg chg="del mod">
          <ac:chgData name="Shraddha Mehta" userId="23637589-c6aa-4adb-ae04-fcc19d67fc47" providerId="ADAL" clId="{B4D15D56-F09C-4400-BD0E-F854D5FF934B}" dt="2024-10-29T22:03:26.369" v="100" actId="478"/>
          <ac:picMkLst>
            <pc:docMk/>
            <pc:sldMk cId="109857222" sldId="256"/>
            <ac:picMk id="16" creationId="{6D7BE32E-BCA1-D62B-A413-353D09656454}"/>
          </ac:picMkLst>
        </pc:picChg>
        <pc:picChg chg="mod">
          <ac:chgData name="Shraddha Mehta" userId="23637589-c6aa-4adb-ae04-fcc19d67fc47" providerId="ADAL" clId="{B4D15D56-F09C-4400-BD0E-F854D5FF934B}" dt="2024-10-29T22:03:31.239" v="102" actId="1076"/>
          <ac:picMkLst>
            <pc:docMk/>
            <pc:sldMk cId="109857222" sldId="256"/>
            <ac:picMk id="20" creationId="{A4C16E00-58E0-E391-C241-684C3857054E}"/>
          </ac:picMkLst>
        </pc:picChg>
      </pc:sldChg>
      <pc:sldChg chg="addSp modSp del">
        <pc:chgData name="Shraddha Mehta" userId="23637589-c6aa-4adb-ae04-fcc19d67fc47" providerId="ADAL" clId="{B4D15D56-F09C-4400-BD0E-F854D5FF934B}" dt="2024-10-29T22:15:13.721" v="186" actId="47"/>
        <pc:sldMkLst>
          <pc:docMk/>
          <pc:sldMk cId="1376714813" sldId="274"/>
        </pc:sldMkLst>
        <pc:picChg chg="add mod">
          <ac:chgData name="Shraddha Mehta" userId="23637589-c6aa-4adb-ae04-fcc19d67fc47" providerId="ADAL" clId="{B4D15D56-F09C-4400-BD0E-F854D5FF934B}" dt="2024-10-29T21:58:39.078" v="1"/>
          <ac:picMkLst>
            <pc:docMk/>
            <pc:sldMk cId="1376714813" sldId="274"/>
            <ac:picMk id="2" creationId="{5BACD7FC-ABC1-6391-4CD7-8D42B07E40A8}"/>
          </ac:picMkLst>
        </pc:picChg>
      </pc:sldChg>
      <pc:sldChg chg="delSp mod">
        <pc:chgData name="Shraddha Mehta" userId="23637589-c6aa-4adb-ae04-fcc19d67fc47" providerId="ADAL" clId="{B4D15D56-F09C-4400-BD0E-F854D5FF934B}" dt="2024-10-29T22:22:12.645" v="213" actId="478"/>
        <pc:sldMkLst>
          <pc:docMk/>
          <pc:sldMk cId="3746006478" sldId="307"/>
        </pc:sldMkLst>
        <pc:spChg chg="del">
          <ac:chgData name="Shraddha Mehta" userId="23637589-c6aa-4adb-ae04-fcc19d67fc47" providerId="ADAL" clId="{B4D15D56-F09C-4400-BD0E-F854D5FF934B}" dt="2024-10-29T22:22:12.645" v="213" actId="478"/>
          <ac:spMkLst>
            <pc:docMk/>
            <pc:sldMk cId="3746006478" sldId="307"/>
            <ac:spMk id="3" creationId="{1A777420-6043-2651-E7E7-37837E2E8B87}"/>
          </ac:spMkLst>
        </pc:spChg>
      </pc:sldChg>
      <pc:sldChg chg="del">
        <pc:chgData name="Shraddha Mehta" userId="23637589-c6aa-4adb-ae04-fcc19d67fc47" providerId="ADAL" clId="{B4D15D56-F09C-4400-BD0E-F854D5FF934B}" dt="2024-10-29T22:13:57.811" v="185" actId="47"/>
        <pc:sldMkLst>
          <pc:docMk/>
          <pc:sldMk cId="815999934" sldId="2147376641"/>
        </pc:sldMkLst>
      </pc:sldChg>
      <pc:sldChg chg="del">
        <pc:chgData name="Shraddha Mehta" userId="23637589-c6aa-4adb-ae04-fcc19d67fc47" providerId="ADAL" clId="{B4D15D56-F09C-4400-BD0E-F854D5FF934B}" dt="2024-10-29T22:18:14.479" v="205" actId="47"/>
        <pc:sldMkLst>
          <pc:docMk/>
          <pc:sldMk cId="2205197872" sldId="2147376643"/>
        </pc:sldMkLst>
      </pc:sldChg>
      <pc:sldChg chg="delSp add mod">
        <pc:chgData name="Shraddha Mehta" userId="23637589-c6aa-4adb-ae04-fcc19d67fc47" providerId="ADAL" clId="{B4D15D56-F09C-4400-BD0E-F854D5FF934B}" dt="2024-10-29T22:18:29.052" v="208" actId="478"/>
        <pc:sldMkLst>
          <pc:docMk/>
          <pc:sldMk cId="2205197872" sldId="2147376645"/>
        </pc:sldMkLst>
        <pc:spChg chg="del">
          <ac:chgData name="Shraddha Mehta" userId="23637589-c6aa-4adb-ae04-fcc19d67fc47" providerId="ADAL" clId="{B4D15D56-F09C-4400-BD0E-F854D5FF934B}" dt="2024-10-29T22:18:29.052" v="208" actId="478"/>
          <ac:spMkLst>
            <pc:docMk/>
            <pc:sldMk cId="2205197872" sldId="2147376645"/>
            <ac:spMk id="6" creationId="{3B7E819D-72C5-7C5C-0911-7BF0CAEBE3E8}"/>
          </ac:spMkLst>
        </pc:spChg>
        <pc:picChg chg="del">
          <ac:chgData name="Shraddha Mehta" userId="23637589-c6aa-4adb-ae04-fcc19d67fc47" providerId="ADAL" clId="{B4D15D56-F09C-4400-BD0E-F854D5FF934B}" dt="2024-10-29T22:18:26.174" v="207" actId="478"/>
          <ac:picMkLst>
            <pc:docMk/>
            <pc:sldMk cId="2205197872" sldId="2147376645"/>
            <ac:picMk id="2" creationId="{2BB326CF-A5E9-E706-AC2C-3FBD1C69D3BC}"/>
          </ac:picMkLst>
        </pc:picChg>
      </pc:sldChg>
      <pc:sldChg chg="modSp mod">
        <pc:chgData name="Shraddha Mehta" userId="23637589-c6aa-4adb-ae04-fcc19d67fc47" providerId="ADAL" clId="{B4D15D56-F09C-4400-BD0E-F854D5FF934B}" dt="2024-10-29T22:20:10.859" v="209" actId="1076"/>
        <pc:sldMkLst>
          <pc:docMk/>
          <pc:sldMk cId="297381048" sldId="2147376646"/>
        </pc:sldMkLst>
        <pc:spChg chg="mod">
          <ac:chgData name="Shraddha Mehta" userId="23637589-c6aa-4adb-ae04-fcc19d67fc47" providerId="ADAL" clId="{B4D15D56-F09C-4400-BD0E-F854D5FF934B}" dt="2024-10-29T22:20:10.859" v="209" actId="1076"/>
          <ac:spMkLst>
            <pc:docMk/>
            <pc:sldMk cId="297381048" sldId="2147376646"/>
            <ac:spMk id="2" creationId="{8E44C5CB-59A9-E6ED-C4BC-4AE5AD9DC48C}"/>
          </ac:spMkLst>
        </pc:spChg>
      </pc:sldChg>
      <pc:sldChg chg="mod ord modShow">
        <pc:chgData name="Shraddha Mehta" userId="23637589-c6aa-4adb-ae04-fcc19d67fc47" providerId="ADAL" clId="{B4D15D56-F09C-4400-BD0E-F854D5FF934B}" dt="2024-10-29T22:20:41.884" v="212" actId="729"/>
        <pc:sldMkLst>
          <pc:docMk/>
          <pc:sldMk cId="1236786126" sldId="2147376647"/>
        </pc:sldMkLst>
      </pc:sldChg>
      <pc:sldChg chg="modSp add mod">
        <pc:chgData name="Shraddha Mehta" userId="23637589-c6aa-4adb-ae04-fcc19d67fc47" providerId="ADAL" clId="{B4D15D56-F09C-4400-BD0E-F854D5FF934B}" dt="2024-10-29T22:13:21.447" v="181"/>
        <pc:sldMkLst>
          <pc:docMk/>
          <pc:sldMk cId="841134225" sldId="2147376648"/>
        </pc:sldMkLst>
        <pc:spChg chg="mod">
          <ac:chgData name="Shraddha Mehta" userId="23637589-c6aa-4adb-ae04-fcc19d67fc47" providerId="ADAL" clId="{B4D15D56-F09C-4400-BD0E-F854D5FF934B}" dt="2024-10-29T22:13:21.447" v="181"/>
          <ac:spMkLst>
            <pc:docMk/>
            <pc:sldMk cId="841134225" sldId="2147376648"/>
            <ac:spMk id="2" creationId="{76888ABF-7254-BC32-9EAD-37E31E2B053B}"/>
          </ac:spMkLst>
        </pc:spChg>
      </pc:sldChg>
      <pc:sldChg chg="delSp add mod">
        <pc:chgData name="Shraddha Mehta" userId="23637589-c6aa-4adb-ae04-fcc19d67fc47" providerId="ADAL" clId="{B4D15D56-F09C-4400-BD0E-F854D5FF934B}" dt="2024-10-29T22:23:10.513" v="215" actId="478"/>
        <pc:sldMkLst>
          <pc:docMk/>
          <pc:sldMk cId="705195464" sldId="2147376649"/>
        </pc:sldMkLst>
        <pc:spChg chg="del">
          <ac:chgData name="Shraddha Mehta" userId="23637589-c6aa-4adb-ae04-fcc19d67fc47" providerId="ADAL" clId="{B4D15D56-F09C-4400-BD0E-F854D5FF934B}" dt="2024-10-29T22:23:10.513" v="215" actId="478"/>
          <ac:spMkLst>
            <pc:docMk/>
            <pc:sldMk cId="705195464" sldId="2147376649"/>
            <ac:spMk id="5" creationId="{39E5A1FE-521F-CCED-0DC4-A2DA2364B2B5}"/>
          </ac:spMkLst>
        </pc:spChg>
        <pc:spChg chg="del">
          <ac:chgData name="Shraddha Mehta" userId="23637589-c6aa-4adb-ae04-fcc19d67fc47" providerId="ADAL" clId="{B4D15D56-F09C-4400-BD0E-F854D5FF934B}" dt="2024-10-29T22:15:28.399" v="189" actId="478"/>
          <ac:spMkLst>
            <pc:docMk/>
            <pc:sldMk cId="705195464" sldId="2147376649"/>
            <ac:spMk id="9" creationId="{5C84D6FA-F16F-4344-4A64-B411109E2448}"/>
          </ac:spMkLst>
        </pc:spChg>
        <pc:spChg chg="del">
          <ac:chgData name="Shraddha Mehta" userId="23637589-c6aa-4adb-ae04-fcc19d67fc47" providerId="ADAL" clId="{B4D15D56-F09C-4400-BD0E-F854D5FF934B}" dt="2024-10-29T22:15:26.443" v="188" actId="478"/>
          <ac:spMkLst>
            <pc:docMk/>
            <pc:sldMk cId="705195464" sldId="2147376649"/>
            <ac:spMk id="12" creationId="{E170DF42-3178-B17E-D069-9DCEDCFA6749}"/>
          </ac:spMkLst>
        </pc:spChg>
        <pc:picChg chg="del">
          <ac:chgData name="Shraddha Mehta" userId="23637589-c6aa-4adb-ae04-fcc19d67fc47" providerId="ADAL" clId="{B4D15D56-F09C-4400-BD0E-F854D5FF934B}" dt="2024-10-29T22:23:07.979" v="214" actId="478"/>
          <ac:picMkLst>
            <pc:docMk/>
            <pc:sldMk cId="705195464" sldId="2147376649"/>
            <ac:picMk id="4" creationId="{990319A4-21E1-CC59-D62C-F2E70FA392E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sintef.sharepoint.com/teams/work-23373/Delte%20dokumenter/Arbeidspakker/AP2/Resultater/Results%20LC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5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sintef.sharepoint.com/teams/work-23373/Delte%20dokumenter/Arbeidspakker/AP4/LCA/LCA%20Results%20per%20scenari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shraddham\OneDrive%20-%20SINTEF\Desktop\UPPR&#196;KNING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CLOSED</a:t>
            </a:r>
          </a:p>
        </c:rich>
      </c:tx>
      <c:layout>
        <c:manualLayout>
          <c:xMode val="edge"/>
          <c:yMode val="edge"/>
          <c:x val="0.44317804173550113"/>
          <c:y val="0.447760028139757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38199161986270841"/>
          <c:y val="0.17051240366971421"/>
          <c:w val="0.61800833249641207"/>
          <c:h val="0.951511916890398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dirty="0"/>
              <a:t>Arealbruk på 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3"/>
          <c:order val="3"/>
          <c:tx>
            <c:strRef>
              <c:f>'[LCA Results per scenario.xlsx]Area'!$B$15</c:f>
              <c:strCache>
                <c:ptCount val="1"/>
                <c:pt idx="0">
                  <c:v>Landbasert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'[LCA Results per scenario.xlsx]Area'!$C$11:$F$11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scenario.xlsx]Area'!$C$15:$F$15</c:f>
              <c:numCache>
                <c:formatCode>0</c:formatCode>
                <c:ptCount val="4"/>
                <c:pt idx="0">
                  <c:v>72224.831250000003</c:v>
                </c:pt>
                <c:pt idx="1">
                  <c:v>577798.65</c:v>
                </c:pt>
                <c:pt idx="2">
                  <c:v>1444496.6250000002</c:v>
                </c:pt>
                <c:pt idx="3">
                  <c:v>2888993.2500000005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B-4C13-BDFC-A633DE2253DC}"/>
            </c:ext>
          </c:extLst>
        </c:ser>
        <c:ser>
          <c:idx val="4"/>
          <c:order val="4"/>
          <c:tx>
            <c:strRef>
              <c:f>'[LCA Results per scenario.xlsx]Area'!$B$16</c:f>
              <c:strCache>
                <c:ptCount val="1"/>
                <c:pt idx="0">
                  <c:v>Smolt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'[LCA Results per scenario.xlsx]Area'!$C$11:$F$11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scenario.xlsx]Area'!$C$16:$F$16</c:f>
              <c:numCache>
                <c:formatCode>0</c:formatCode>
                <c:ptCount val="4"/>
                <c:pt idx="0">
                  <c:v>1430550.0000000002</c:v>
                </c:pt>
                <c:pt idx="1">
                  <c:v>1144440</c:v>
                </c:pt>
                <c:pt idx="2">
                  <c:v>1287495</c:v>
                </c:pt>
                <c:pt idx="3">
                  <c:v>2002770.0000000002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4B-4C13-BDFC-A633DE2253DC}"/>
            </c:ext>
          </c:extLst>
        </c:ser>
        <c:ser>
          <c:idx val="5"/>
          <c:order val="5"/>
          <c:tx>
            <c:strRef>
              <c:f>'[LCA Results per scenario.xlsx]Area'!$B$17</c:f>
              <c:strCache>
                <c:ptCount val="1"/>
                <c:pt idx="0">
                  <c:v>Postsmolt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'[LCA Results per scenario.xlsx]Area'!$C$11:$F$11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scenario.xlsx]Area'!$C$17:$F$17</c:f>
              <c:numCache>
                <c:formatCode>0</c:formatCode>
                <c:ptCount val="4"/>
                <c:pt idx="0">
                  <c:v>21625.3125</c:v>
                </c:pt>
                <c:pt idx="1">
                  <c:v>23067.000000000004</c:v>
                </c:pt>
                <c:pt idx="2">
                  <c:v>144168.75</c:v>
                </c:pt>
                <c:pt idx="3">
                  <c:v>865012.5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4B-4C13-BDFC-A633DE225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39936816"/>
        <c:axId val="11399396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'[LCA Results per scenario.xlsx]Area'!$B$12</c15:sqref>
                        </c15:formulaRef>
                      </c:ext>
                    </c:extLst>
                    <c:strCache>
                      <c:ptCount val="1"/>
                      <c:pt idx="0">
                        <c:v>Landbasert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'[LCA Results per scenario.xlsx]Area'!$C$11:$F$11</c15:sqref>
                        </c15:formulaRef>
                      </c:ext>
                    </c:extLst>
                    <c:strCache>
                      <c:ptCount val="4"/>
                      <c:pt idx="0">
                        <c:v>Referanse-scenario</c:v>
                      </c:pt>
                      <c:pt idx="1">
                        <c:v>Scenario 1 </c:v>
                      </c:pt>
                      <c:pt idx="2">
                        <c:v>Scenario 2</c:v>
                      </c:pt>
                      <c:pt idx="3">
                        <c:v>Scenario 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'[LCA Results per scenario.xlsx]Area'!$C$12:$F$12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8250</c:v>
                      </c:pt>
                      <c:pt idx="1">
                        <c:v>66000</c:v>
                      </c:pt>
                      <c:pt idx="2">
                        <c:v>165000</c:v>
                      </c:pt>
                      <c:pt idx="3">
                        <c:v>330000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44B-4C13-BDFC-A633DE2253D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'[LCA Results per scenario.xlsx]Area'!$B$13</c15:sqref>
                        </c15:formulaRef>
                      </c:ext>
                    </c:extLst>
                    <c:strCache>
                      <c:ptCount val="1"/>
                      <c:pt idx="0">
                        <c:v>Smolt 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'[LCA Results per scenario.xlsx]Area'!$C$11:$F$11</c15:sqref>
                        </c15:formulaRef>
                      </c:ext>
                    </c:extLst>
                    <c:strCache>
                      <c:ptCount val="4"/>
                      <c:pt idx="0">
                        <c:v>Referanse-scenario</c:v>
                      </c:pt>
                      <c:pt idx="1">
                        <c:v>Scenario 1 </c:v>
                      </c:pt>
                      <c:pt idx="2">
                        <c:v>Scenario 2</c:v>
                      </c:pt>
                      <c:pt idx="3">
                        <c:v>Scenario 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'[LCA Results per scenario.xlsx]Area'!$C$13:$F$13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56100.000000000007</c:v>
                      </c:pt>
                      <c:pt idx="1">
                        <c:v>44880</c:v>
                      </c:pt>
                      <c:pt idx="2">
                        <c:v>50490</c:v>
                      </c:pt>
                      <c:pt idx="3">
                        <c:v>78540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44B-4C13-BDFC-A633DE2253D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'[LCA Results per scenario.xlsx]Area'!$B$14</c15:sqref>
                        </c15:formulaRef>
                      </c:ext>
                    </c:extLst>
                    <c:strCache>
                      <c:ptCount val="1"/>
                      <c:pt idx="0">
                        <c:v>Postsmolt 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'[LCA Results per scenario.xlsx]Area'!$C$11:$F$11</c15:sqref>
                        </c15:formulaRef>
                      </c:ext>
                    </c:extLst>
                    <c:strCache>
                      <c:ptCount val="4"/>
                      <c:pt idx="0">
                        <c:v>Referanse-scenario</c:v>
                      </c:pt>
                      <c:pt idx="1">
                        <c:v>Scenario 1 </c:v>
                      </c:pt>
                      <c:pt idx="2">
                        <c:v>Scenario 2</c:v>
                      </c:pt>
                      <c:pt idx="3">
                        <c:v>Scenario 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'[LCA Results per scenario.xlsx]Area'!$C$14:$F$14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5766.75</c:v>
                      </c:pt>
                      <c:pt idx="1">
                        <c:v>6151.2000000000007</c:v>
                      </c:pt>
                      <c:pt idx="2">
                        <c:v>38445</c:v>
                      </c:pt>
                      <c:pt idx="3">
                        <c:v>230670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44B-4C13-BDFC-A633DE2253DC}"/>
                  </c:ext>
                </c:extLst>
              </c15:ser>
            </c15:filteredBarSeries>
          </c:ext>
        </c:extLst>
      </c:barChart>
      <c:catAx>
        <c:axId val="113993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39939696"/>
        <c:crosses val="autoZero"/>
        <c:auto val="1"/>
        <c:lblAlgn val="ctr"/>
        <c:lblOffset val="100"/>
        <c:noMultiLvlLbl val="0"/>
      </c:catAx>
      <c:valAx>
        <c:axId val="113993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m</a:t>
                </a:r>
                <a:r>
                  <a:rPr lang="nb-NO" sz="1200" baseline="30000"/>
                  <a:t>2</a:t>
                </a:r>
                <a:endParaRPr lang="nb-NO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3993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/>
              <a:t>Elektrisitetsforbruk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5767770997171543"/>
          <c:y val="0.13044987580504799"/>
          <c:w val="0.81807043038631289"/>
          <c:h val="0.540443408473789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'[LCA Results per scenario.xlsx]Energy '!$D$17</c:f>
              <c:strCache>
                <c:ptCount val="1"/>
                <c:pt idx="0">
                  <c:v>Tradisjonell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'!$D$18:$D$21</c:f>
              <c:numCache>
                <c:formatCode>0</c:formatCode>
                <c:ptCount val="4"/>
                <c:pt idx="0">
                  <c:v>79.2</c:v>
                </c:pt>
                <c:pt idx="1">
                  <c:v>54.78</c:v>
                </c:pt>
                <c:pt idx="2">
                  <c:v>41.25</c:v>
                </c:pt>
                <c:pt idx="3">
                  <c:v>24.75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3-4417-B4F6-6E0DABB7C8FD}"/>
            </c:ext>
          </c:extLst>
        </c:ser>
        <c:ser>
          <c:idx val="1"/>
          <c:order val="1"/>
          <c:tx>
            <c:strRef>
              <c:f>'[LCA Results per scenario.xlsx]Energy '!$E$17</c:f>
              <c:strCache>
                <c:ptCount val="1"/>
                <c:pt idx="0">
                  <c:v>Nedsenkbar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'!$E$18:$E$21</c:f>
              <c:numCache>
                <c:formatCode>0</c:formatCode>
                <c:ptCount val="4"/>
                <c:pt idx="0">
                  <c:v>0.495</c:v>
                </c:pt>
                <c:pt idx="1">
                  <c:v>1.98</c:v>
                </c:pt>
                <c:pt idx="2">
                  <c:v>7.4249999999999998</c:v>
                </c:pt>
                <c:pt idx="3">
                  <c:v>14.85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3-4417-B4F6-6E0DABB7C8FD}"/>
            </c:ext>
          </c:extLst>
        </c:ser>
        <c:ser>
          <c:idx val="2"/>
          <c:order val="2"/>
          <c:tx>
            <c:strRef>
              <c:f>'[LCA Results per scenario.xlsx]Energy '!$F$17</c:f>
              <c:strCache>
                <c:ptCount val="1"/>
                <c:pt idx="0">
                  <c:v>Lukket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'!$F$18:$F$21</c:f>
              <c:numCache>
                <c:formatCode>0</c:formatCode>
                <c:ptCount val="4"/>
                <c:pt idx="0">
                  <c:v>0</c:v>
                </c:pt>
                <c:pt idx="1">
                  <c:v>36.299999999999997</c:v>
                </c:pt>
                <c:pt idx="2">
                  <c:v>136.125</c:v>
                </c:pt>
                <c:pt idx="3">
                  <c:v>544.5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33-4417-B4F6-6E0DABB7C8FD}"/>
            </c:ext>
          </c:extLst>
        </c:ser>
        <c:ser>
          <c:idx val="3"/>
          <c:order val="3"/>
          <c:tx>
            <c:strRef>
              <c:f>'[LCA Results per scenario.xlsx]Energy '!$G$17</c:f>
              <c:strCache>
                <c:ptCount val="1"/>
                <c:pt idx="0">
                  <c:v>Semi-lukket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'!$G$18:$G$21</c:f>
              <c:numCache>
                <c:formatCode>0</c:formatCode>
                <c:ptCount val="4"/>
                <c:pt idx="0">
                  <c:v>18.149999999999999</c:v>
                </c:pt>
                <c:pt idx="1">
                  <c:v>36.299999999999997</c:v>
                </c:pt>
                <c:pt idx="2">
                  <c:v>136.125</c:v>
                </c:pt>
                <c:pt idx="3">
                  <c:v>544.5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33-4417-B4F6-6E0DABB7C8FD}"/>
            </c:ext>
          </c:extLst>
        </c:ser>
        <c:ser>
          <c:idx val="4"/>
          <c:order val="4"/>
          <c:tx>
            <c:strRef>
              <c:f>'[LCA Results per scenario.xlsx]Energy '!$H$17</c:f>
              <c:strCache>
                <c:ptCount val="1"/>
                <c:pt idx="0">
                  <c:v>Landbasert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'!$H$18:$H$21</c:f>
              <c:numCache>
                <c:formatCode>0</c:formatCode>
                <c:ptCount val="4"/>
                <c:pt idx="0">
                  <c:v>61.875</c:v>
                </c:pt>
                <c:pt idx="1">
                  <c:v>495</c:v>
                </c:pt>
                <c:pt idx="2">
                  <c:v>1237.5</c:v>
                </c:pt>
                <c:pt idx="3">
                  <c:v>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33-4417-B4F6-6E0DABB7C8FD}"/>
            </c:ext>
          </c:extLst>
        </c:ser>
        <c:ser>
          <c:idx val="5"/>
          <c:order val="5"/>
          <c:tx>
            <c:strRef>
              <c:f>'[LCA Results per scenario.xlsx]Energy '!$I$17</c:f>
              <c:strCache>
                <c:ptCount val="1"/>
                <c:pt idx="0">
                  <c:v>Offshore/eksponert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'!$I$18:$I$21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33-4417-B4F6-6E0DABB7C8FD}"/>
            </c:ext>
          </c:extLst>
        </c:ser>
        <c:ser>
          <c:idx val="6"/>
          <c:order val="6"/>
          <c:tx>
            <c:strRef>
              <c:f>'[LCA Results per scenario.xlsx]Energy '!$J$17</c:f>
              <c:strCache>
                <c:ptCount val="1"/>
                <c:pt idx="0">
                  <c:v>Smolt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'!$J$18:$J$21</c:f>
              <c:numCache>
                <c:formatCode>0</c:formatCode>
                <c:ptCount val="4"/>
                <c:pt idx="0">
                  <c:v>476.85000000000008</c:v>
                </c:pt>
                <c:pt idx="1">
                  <c:v>381.48</c:v>
                </c:pt>
                <c:pt idx="2">
                  <c:v>429.16500000000002</c:v>
                </c:pt>
                <c:pt idx="3">
                  <c:v>667.59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33-4417-B4F6-6E0DABB7C8FD}"/>
            </c:ext>
          </c:extLst>
        </c:ser>
        <c:ser>
          <c:idx val="7"/>
          <c:order val="7"/>
          <c:tx>
            <c:strRef>
              <c:f>'[LCA Results per scenario.xlsx]Energy '!$K$17</c:f>
              <c:strCache>
                <c:ptCount val="1"/>
                <c:pt idx="0">
                  <c:v>Postsmolt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'!$K$18:$K$21</c:f>
              <c:numCache>
                <c:formatCode>0</c:formatCode>
                <c:ptCount val="4"/>
                <c:pt idx="0">
                  <c:v>50.747399999999999</c:v>
                </c:pt>
                <c:pt idx="1">
                  <c:v>54.13056000000001</c:v>
                </c:pt>
                <c:pt idx="2">
                  <c:v>338.31599999999997</c:v>
                </c:pt>
                <c:pt idx="3">
                  <c:v>2029.8960000000002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33-4417-B4F6-6E0DABB7C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9936456"/>
        <c:axId val="1139935376"/>
      </c:barChart>
      <c:catAx>
        <c:axId val="113993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39935376"/>
        <c:crosses val="autoZero"/>
        <c:auto val="1"/>
        <c:lblAlgn val="ctr"/>
        <c:lblOffset val="100"/>
        <c:noMultiLvlLbl val="0"/>
      </c:catAx>
      <c:valAx>
        <c:axId val="113993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39936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495829704379033E-2"/>
          <c:y val="0.89680108835040251"/>
          <c:w val="0.94012620341390474"/>
          <c:h val="0.10319891164959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err="1"/>
              <a:t>TRADIsjonelt</a:t>
            </a:r>
            <a:endParaRPr lang="en-GB" dirty="0"/>
          </a:p>
        </c:rich>
      </c:tx>
      <c:layout>
        <c:manualLayout>
          <c:xMode val="edge"/>
          <c:yMode val="edge"/>
          <c:x val="0.21343930956175197"/>
          <c:y val="0.472817598777124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0661572871695657E-2"/>
          <c:y val="6.3794042932819858E-2"/>
          <c:w val="0.55791818188567022"/>
          <c:h val="0.9458327788177824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2F0-44B8-90B2-CBE3FF27B4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2F0-44B8-90B2-CBE3FF27B4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2F0-44B8-90B2-CBE3FF27B4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2F0-44B8-90B2-CBE3FF27B4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2F0-44B8-90B2-CBE3FF27B4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2F0-44B8-90B2-CBE3FF27B4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2F0-44B8-90B2-CBE3FF27B43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F0-44B8-90B2-CBE3FF27B43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F0-44B8-90B2-CBE3FF27B43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F0-44B8-90B2-CBE3FF27B43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F0-44B8-90B2-CBE3FF27B4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F0-44B8-90B2-CBE3FF27B43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F0-44B8-90B2-CBE3FF27B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'[Results LCA - Diesel.xlsx]GWP'!$F$4:$L$4</c:f>
              <c:strCache>
                <c:ptCount val="7"/>
                <c:pt idx="0">
                  <c:v>Diesel Boats</c:v>
                </c:pt>
                <c:pt idx="1">
                  <c:v>Chemicals and veterinary treatment</c:v>
                </c:pt>
                <c:pt idx="2">
                  <c:v>Smolt Production</c:v>
                </c:pt>
                <c:pt idx="3">
                  <c:v>Transport</c:v>
                </c:pt>
                <c:pt idx="4">
                  <c:v>Plastic</c:v>
                </c:pt>
                <c:pt idx="5">
                  <c:v>Other materials </c:v>
                </c:pt>
                <c:pt idx="6">
                  <c:v>Energy</c:v>
                </c:pt>
              </c:strCache>
            </c:strRef>
          </c:cat>
          <c:val>
            <c:numRef>
              <c:f>'[Results LCA - Diesel.xlsx]GWP'!$F$5:$L$5</c:f>
              <c:numCache>
                <c:formatCode>0.000</c:formatCode>
                <c:ptCount val="7"/>
                <c:pt idx="0">
                  <c:v>0.48591182999999999</c:v>
                </c:pt>
                <c:pt idx="1">
                  <c:v>1.13231618E-2</c:v>
                </c:pt>
                <c:pt idx="2">
                  <c:v>2.1711667E-2</c:v>
                </c:pt>
                <c:pt idx="3">
                  <c:v>1.2779126E-3</c:v>
                </c:pt>
                <c:pt idx="4">
                  <c:v>1.5078801899999999E-4</c:v>
                </c:pt>
                <c:pt idx="5" formatCode="0.0000">
                  <c:v>5.5882905E-5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2F0-44B8-90B2-CBE3FF27B43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LAND-</a:t>
            </a:r>
            <a:r>
              <a:rPr lang="en-GB" dirty="0" err="1"/>
              <a:t>BASErt</a:t>
            </a:r>
            <a:endParaRPr lang="en-GB" dirty="0"/>
          </a:p>
          <a:p>
            <a:pPr>
              <a:defRPr/>
            </a:pPr>
            <a:r>
              <a:rPr lang="en-GB" sz="1100" dirty="0" err="1"/>
              <a:t>Norsk</a:t>
            </a:r>
            <a:r>
              <a:rPr lang="en-GB" sz="1100" baseline="0" dirty="0"/>
              <a:t> </a:t>
            </a:r>
            <a:r>
              <a:rPr lang="en-GB" sz="1100" baseline="0" dirty="0" err="1"/>
              <a:t>strøm</a:t>
            </a:r>
            <a:r>
              <a:rPr lang="en-GB" sz="1100" baseline="0" dirty="0"/>
              <a:t> </a:t>
            </a:r>
            <a:endParaRPr lang="en-GB" sz="1100" dirty="0"/>
          </a:p>
        </c:rich>
      </c:tx>
      <c:layout>
        <c:manualLayout>
          <c:xMode val="edge"/>
          <c:yMode val="edge"/>
          <c:x val="0.20946508773206085"/>
          <c:y val="0.42183857497549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2.5578626039127889E-2"/>
          <c:y val="2.198079139150734E-2"/>
          <c:w val="0.61207564172466666"/>
          <c:h val="0.9122430592888793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A8D-4D7B-BF22-0C366C64F1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A8D-4D7B-BF22-0C366C64F1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A8D-4D7B-BF22-0C366C64F1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A8D-4D7B-BF22-0C366C64F1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A8D-4D7B-BF22-0C366C64F14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A8D-4D7B-BF22-0C366C64F14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A8D-4D7B-BF22-0C366C64F143}"/>
              </c:ext>
            </c:extLst>
          </c:dPt>
          <c:dLbls>
            <c:dLbl>
              <c:idx val="0"/>
              <c:layout>
                <c:manualLayout>
                  <c:x val="-1.3736646445145885E-2"/>
                  <c:y val="-2.84831908192059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8D-4D7B-BF22-0C366C64F14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8D-4D7B-BF22-0C366C64F14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8D-4D7B-BF22-0C366C64F14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8D-4D7B-BF22-0C366C64F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'[Results LCA - Diesel.xlsx]GWP'!$F$4:$L$4</c:f>
              <c:strCache>
                <c:ptCount val="7"/>
                <c:pt idx="0">
                  <c:v>Diesel Boats</c:v>
                </c:pt>
                <c:pt idx="1">
                  <c:v>Chemicals and veterinary treatment</c:v>
                </c:pt>
                <c:pt idx="2">
                  <c:v>Smolt Production</c:v>
                </c:pt>
                <c:pt idx="3">
                  <c:v>Transport</c:v>
                </c:pt>
                <c:pt idx="4">
                  <c:v>Plastic</c:v>
                </c:pt>
                <c:pt idx="5">
                  <c:v>Other materials </c:v>
                </c:pt>
                <c:pt idx="6">
                  <c:v>Energy</c:v>
                </c:pt>
              </c:strCache>
            </c:strRef>
          </c:cat>
          <c:val>
            <c:numRef>
              <c:f>'[Results LCA - Diesel.xlsx]GWP'!$F$6:$L$6</c:f>
              <c:numCache>
                <c:formatCode>0.000</c:formatCode>
                <c:ptCount val="7"/>
                <c:pt idx="0">
                  <c:v>0.15618594999999999</c:v>
                </c:pt>
                <c:pt idx="1">
                  <c:v>1.2354658000000001E-3</c:v>
                </c:pt>
                <c:pt idx="2">
                  <c:v>2.414237E-2</c:v>
                </c:pt>
                <c:pt idx="3">
                  <c:v>1.019506754E-2</c:v>
                </c:pt>
                <c:pt idx="4">
                  <c:v>0.116291092</c:v>
                </c:pt>
                <c:pt idx="5">
                  <c:v>6.8793596905000004E-2</c:v>
                </c:pt>
                <c:pt idx="6">
                  <c:v>0.18993141999999999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A8D-4D7B-BF22-0C366C64F14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OFFSHORE</a:t>
            </a:r>
          </a:p>
        </c:rich>
      </c:tx>
      <c:layout>
        <c:manualLayout>
          <c:xMode val="edge"/>
          <c:yMode val="edge"/>
          <c:x val="0.38173300225976109"/>
          <c:y val="0.42422755452849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20260139431156662"/>
          <c:y val="1.8771412985404286E-3"/>
          <c:w val="0.54636980567820936"/>
          <c:h val="0.9602231905843088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43-471F-B2B0-D0DF71C12E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43-471F-B2B0-D0DF71C12E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C43-471F-B2B0-D0DF71C12E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C43-471F-B2B0-D0DF71C12E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C43-471F-B2B0-D0DF71C12E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C43-471F-B2B0-D0DF71C12ED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C43-471F-B2B0-D0DF71C12ED7}"/>
              </c:ext>
            </c:extLst>
          </c:dPt>
          <c:dLbls>
            <c:dLbl>
              <c:idx val="0"/>
              <c:layout>
                <c:manualLayout>
                  <c:x val="-1.186443294206008E-2"/>
                  <c:y val="5.269592216957329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43-471F-B2B0-D0DF71C12E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43-471F-B2B0-D0DF71C12ED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43-471F-B2B0-D0DF71C12ED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43-471F-B2B0-D0DF71C12ED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43-471F-B2B0-D0DF71C12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'[Results LCA - Diesel.xlsx]GWP'!$F$4:$L$4</c:f>
              <c:strCache>
                <c:ptCount val="7"/>
                <c:pt idx="0">
                  <c:v>Diesel Boats</c:v>
                </c:pt>
                <c:pt idx="1">
                  <c:v>Chemicals and veterinary treatment</c:v>
                </c:pt>
                <c:pt idx="2">
                  <c:v>Smolt Production</c:v>
                </c:pt>
                <c:pt idx="3">
                  <c:v>Transport</c:v>
                </c:pt>
                <c:pt idx="4">
                  <c:v>Plastic</c:v>
                </c:pt>
                <c:pt idx="5">
                  <c:v>Other materials </c:v>
                </c:pt>
                <c:pt idx="6">
                  <c:v>Energy</c:v>
                </c:pt>
              </c:strCache>
            </c:strRef>
          </c:cat>
          <c:val>
            <c:numRef>
              <c:f>'[Results LCA - Diesel.xlsx]GWP'!$F$8:$L$8</c:f>
              <c:numCache>
                <c:formatCode>0.000</c:formatCode>
                <c:ptCount val="7"/>
                <c:pt idx="0">
                  <c:v>0.52409062100000003</c:v>
                </c:pt>
                <c:pt idx="1">
                  <c:v>4.9632523000000001E-3</c:v>
                </c:pt>
                <c:pt idx="2">
                  <c:v>5.4829052000000003E-2</c:v>
                </c:pt>
                <c:pt idx="3">
                  <c:v>1.2858381799999999E-2</c:v>
                </c:pt>
                <c:pt idx="4">
                  <c:v>7.1068757000000001E-3</c:v>
                </c:pt>
                <c:pt idx="5">
                  <c:v>5.9888287999999998E-2</c:v>
                </c:pt>
                <c:pt idx="6">
                  <c:v>2.74975E-3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64D-41CB-BE8B-9A57206982A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SEMI-</a:t>
            </a:r>
            <a:r>
              <a:rPr lang="en-GB" dirty="0" err="1"/>
              <a:t>lukket</a:t>
            </a:r>
            <a:endParaRPr lang="en-GB" dirty="0"/>
          </a:p>
          <a:p>
            <a:pPr>
              <a:defRPr/>
            </a:pPr>
            <a:r>
              <a:rPr lang="en-GB" dirty="0"/>
              <a:t>/</a:t>
            </a:r>
            <a:r>
              <a:rPr lang="en-GB" dirty="0" err="1"/>
              <a:t>lukket</a:t>
            </a:r>
            <a:r>
              <a:rPr lang="en-GB" dirty="0"/>
              <a:t> </a:t>
            </a:r>
          </a:p>
        </c:rich>
      </c:tx>
      <c:layout>
        <c:manualLayout>
          <c:xMode val="edge"/>
          <c:yMode val="edge"/>
          <c:x val="0.36916025224212329"/>
          <c:y val="0.42065935410210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20232597193445354"/>
          <c:y val="1.174406501175557E-2"/>
          <c:w val="0.63048839416158375"/>
          <c:h val="0.9217514263445479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C0A-4788-BB9E-6D4A8DA6D4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C0A-4788-BB9E-6D4A8DA6D4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C0A-4788-BB9E-6D4A8DA6D4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C0A-4788-BB9E-6D4A8DA6D4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C0A-4788-BB9E-6D4A8DA6D4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C0A-4788-BB9E-6D4A8DA6D48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C0A-4788-BB9E-6D4A8DA6D486}"/>
              </c:ext>
            </c:extLst>
          </c:dPt>
          <c:dLbls>
            <c:dLbl>
              <c:idx val="0"/>
              <c:layout>
                <c:manualLayout>
                  <c:x val="-8.9158991974228174E-3"/>
                  <c:y val="-1.14711892205367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0A-4788-BB9E-6D4A8DA6D4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0A-4788-BB9E-6D4A8DA6D48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0A-4788-BB9E-6D4A8DA6D48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0A-4788-BB9E-6D4A8DA6D48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0A-4788-BB9E-6D4A8DA6D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'[Results LCA - Diesel.xlsx]GWP'!$F$4:$L$4</c:f>
              <c:strCache>
                <c:ptCount val="7"/>
                <c:pt idx="0">
                  <c:v>Diesel Boats</c:v>
                </c:pt>
                <c:pt idx="1">
                  <c:v>Chemicals and veterinary treatment</c:v>
                </c:pt>
                <c:pt idx="2">
                  <c:v>Smolt Production</c:v>
                </c:pt>
                <c:pt idx="3">
                  <c:v>Transport</c:v>
                </c:pt>
                <c:pt idx="4">
                  <c:v>Plastic</c:v>
                </c:pt>
                <c:pt idx="5">
                  <c:v>Other materials </c:v>
                </c:pt>
                <c:pt idx="6">
                  <c:v>Energy</c:v>
                </c:pt>
              </c:strCache>
            </c:strRef>
          </c:cat>
          <c:val>
            <c:numRef>
              <c:f>'[Results LCA - Diesel.xlsx]GWP'!$F$10:$L$10</c:f>
              <c:numCache>
                <c:formatCode>0.000</c:formatCode>
                <c:ptCount val="7"/>
                <c:pt idx="0">
                  <c:v>0.2950179</c:v>
                </c:pt>
                <c:pt idx="1">
                  <c:v>9.0009490000000011E-3</c:v>
                </c:pt>
                <c:pt idx="2">
                  <c:v>1.7749684000000002E-2</c:v>
                </c:pt>
                <c:pt idx="3">
                  <c:v>1.8156136E-3</c:v>
                </c:pt>
                <c:pt idx="4">
                  <c:v>0.13327470699999999</c:v>
                </c:pt>
                <c:pt idx="5">
                  <c:v>0.11955481171240001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C0A-4788-BB9E-6D4A8DA6D48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Sheet1!$C$2</c:f>
              <c:strCache>
                <c:ptCount val="1"/>
                <c:pt idx="0">
                  <c:v>Scenario 1 - Nedgang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5A-461F-AE26-B74E9E1519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5A-461F-AE26-B74E9E1519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5A-461F-AE26-B74E9E1519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5A-461F-AE26-B74E9E1519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5A-461F-AE26-B74E9E1519C1}"/>
              </c:ext>
            </c:extLst>
          </c:dPt>
          <c:cat>
            <c:strRef>
              <c:f>Sheet1!$B$3:$B$7</c:f>
              <c:strCache>
                <c:ptCount val="5"/>
                <c:pt idx="0">
                  <c:v>Tradisjonell</c:v>
                </c:pt>
                <c:pt idx="1">
                  <c:v>Nedsenkbar </c:v>
                </c:pt>
                <c:pt idx="2">
                  <c:v>Semi-lukket/lukket</c:v>
                </c:pt>
                <c:pt idx="3">
                  <c:v>Landbasert</c:v>
                </c:pt>
                <c:pt idx="4">
                  <c:v>Offshore/ eksponert </c:v>
                </c:pt>
              </c:strCache>
            </c:strRef>
          </c:cat>
          <c:val>
            <c:numRef>
              <c:f>Sheet1!$C$3:$C$7</c:f>
              <c:numCache>
                <c:formatCode>0%</c:formatCode>
                <c:ptCount val="5"/>
                <c:pt idx="0">
                  <c:v>0.83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5A-461F-AE26-B74E9E151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>
                <a:solidFill>
                  <a:sysClr val="windowText" lastClr="000000"/>
                </a:solidFill>
              </a:rPr>
              <a:t>Scenario 2 - Stabilisering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Sheet1!$D$2</c:f>
              <c:strCache>
                <c:ptCount val="1"/>
                <c:pt idx="0">
                  <c:v>Scenario 2 - Stabilisering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35-4E2C-8F63-A04C1D75F0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35-4E2C-8F63-A04C1D75F0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35-4E2C-8F63-A04C1D75F0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35-4E2C-8F63-A04C1D75F0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35-4E2C-8F63-A04C1D75F036}"/>
              </c:ext>
            </c:extLst>
          </c:dPt>
          <c:cat>
            <c:strRef>
              <c:f>Sheet1!$B$3:$B$7</c:f>
              <c:strCache>
                <c:ptCount val="5"/>
                <c:pt idx="0">
                  <c:v>Tradisjonell</c:v>
                </c:pt>
                <c:pt idx="1">
                  <c:v>Nedsenkbar </c:v>
                </c:pt>
                <c:pt idx="2">
                  <c:v>Semi-lukket/lukket</c:v>
                </c:pt>
                <c:pt idx="3">
                  <c:v>Landbasert</c:v>
                </c:pt>
                <c:pt idx="4">
                  <c:v>Offshore/ eksponert </c:v>
                </c:pt>
              </c:strCache>
            </c:strRef>
          </c:cat>
          <c:val>
            <c:numRef>
              <c:f>Sheet1!$D$3:$D$7</c:f>
              <c:numCache>
                <c:formatCode>0%</c:formatCode>
                <c:ptCount val="5"/>
                <c:pt idx="0">
                  <c:v>0.5</c:v>
                </c:pt>
                <c:pt idx="1">
                  <c:v>0.15</c:v>
                </c:pt>
                <c:pt idx="2">
                  <c:v>0.15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35-4E2C-8F63-A04C1D75F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3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Sheet1!$E$2</c:f>
              <c:strCache>
                <c:ptCount val="1"/>
                <c:pt idx="0">
                  <c:v>Scenario 3 –Økning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4E-4E83-80E8-9C57CBB428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4E-4E83-80E8-9C57CBB428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4E-4E83-80E8-9C57CBB428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4E-4E83-80E8-9C57CBB428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4E-4E83-80E8-9C57CBB4280C}"/>
              </c:ext>
            </c:extLst>
          </c:dPt>
          <c:cat>
            <c:strRef>
              <c:f>Sheet1!$B$3:$B$7</c:f>
              <c:strCache>
                <c:ptCount val="5"/>
                <c:pt idx="0">
                  <c:v>Tradisjonell</c:v>
                </c:pt>
                <c:pt idx="1">
                  <c:v>Nedsenkbar </c:v>
                </c:pt>
                <c:pt idx="2">
                  <c:v>Semi-lukket/lukket</c:v>
                </c:pt>
                <c:pt idx="3">
                  <c:v>Landbasert</c:v>
                </c:pt>
                <c:pt idx="4">
                  <c:v>Offshore/ eksponert </c:v>
                </c:pt>
              </c:strCache>
            </c:strRef>
          </c:cat>
          <c:val>
            <c:numRef>
              <c:f>Sheet1!$E$3:$E$7</c:f>
              <c:numCache>
                <c:formatCode>0%</c:formatCode>
                <c:ptCount val="5"/>
                <c:pt idx="0">
                  <c:v>0.15</c:v>
                </c:pt>
                <c:pt idx="1">
                  <c:v>0.15</c:v>
                </c:pt>
                <c:pt idx="2">
                  <c:v>0.3</c:v>
                </c:pt>
                <c:pt idx="3">
                  <c:v>0.1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4E-4E83-80E8-9C57CBB42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078147509293481"/>
          <c:w val="1"/>
          <c:h val="0.23460371491401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lang="en-US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dirty="0"/>
              <a:t>Klimafotavtrykk for drift</a:t>
            </a:r>
            <a:r>
              <a:rPr lang="nb-NO" sz="1800" b="1" baseline="0" dirty="0"/>
              <a:t> av nye produksjonsformer </a:t>
            </a:r>
            <a:endParaRPr lang="nb-NO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Figurer_ppt_scenario!$B$6</c:f>
              <c:strCache>
                <c:ptCount val="1"/>
                <c:pt idx="0">
                  <c:v>Tradisjonell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Figurer_ppt_scenario!$C$5:$I$5</c:f>
              <c:strCache>
                <c:ptCount val="7"/>
                <c:pt idx="0">
                  <c:v>Referanse-scenario</c:v>
                </c:pt>
                <c:pt idx="1">
                  <c:v>Scenario-Nedgang</c:v>
                </c:pt>
                <c:pt idx="2">
                  <c:v>Scenario-Nedgang + tiltak </c:v>
                </c:pt>
                <c:pt idx="3">
                  <c:v>Scenario-Stabilisering</c:v>
                </c:pt>
                <c:pt idx="4">
                  <c:v>Scenario-Stabilisering + tiltak</c:v>
                </c:pt>
                <c:pt idx="5">
                  <c:v>Scenario-Økning </c:v>
                </c:pt>
                <c:pt idx="6">
                  <c:v>Scenario-Økning + tiltak</c:v>
                </c:pt>
              </c:strCache>
            </c:strRef>
          </c:cat>
          <c:val>
            <c:numRef>
              <c:f>Figurer_ppt_scenario!$C$6:$I$6</c:f>
              <c:numCache>
                <c:formatCode>0</c:formatCode>
                <c:ptCount val="7"/>
                <c:pt idx="0">
                  <c:v>1030.74116301959</c:v>
                </c:pt>
                <c:pt idx="1">
                  <c:v>712.92930442188594</c:v>
                </c:pt>
                <c:pt idx="2">
                  <c:v>259.452393856394</c:v>
                </c:pt>
                <c:pt idx="3">
                  <c:v>536.84435573937196</c:v>
                </c:pt>
                <c:pt idx="4">
                  <c:v>195.37077850632102</c:v>
                </c:pt>
                <c:pt idx="5">
                  <c:v>322.10661344362302</c:v>
                </c:pt>
                <c:pt idx="6">
                  <c:v>117.222467103792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2-4F1E-90C3-8047DF866608}"/>
            </c:ext>
          </c:extLst>
        </c:ser>
        <c:ser>
          <c:idx val="1"/>
          <c:order val="1"/>
          <c:tx>
            <c:strRef>
              <c:f>Figurer_ppt_scenario!$B$7</c:f>
              <c:strCache>
                <c:ptCount val="1"/>
                <c:pt idx="0">
                  <c:v>Nedsenkbar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Figurer_ppt_scenario!$C$5:$I$5</c:f>
              <c:strCache>
                <c:ptCount val="7"/>
                <c:pt idx="0">
                  <c:v>Referanse-scenario</c:v>
                </c:pt>
                <c:pt idx="1">
                  <c:v>Scenario-Nedgang</c:v>
                </c:pt>
                <c:pt idx="2">
                  <c:v>Scenario-Nedgang + tiltak </c:v>
                </c:pt>
                <c:pt idx="3">
                  <c:v>Scenario-Stabilisering</c:v>
                </c:pt>
                <c:pt idx="4">
                  <c:v>Scenario-Stabilisering + tiltak</c:v>
                </c:pt>
                <c:pt idx="5">
                  <c:v>Scenario-Økning </c:v>
                </c:pt>
                <c:pt idx="6">
                  <c:v>Scenario-Økning + tiltak</c:v>
                </c:pt>
              </c:strCache>
            </c:strRef>
          </c:cat>
          <c:val>
            <c:numRef>
              <c:f>Figurer_ppt_scenario!$C$7:$I$7</c:f>
              <c:numCache>
                <c:formatCode>0</c:formatCode>
                <c:ptCount val="7"/>
                <c:pt idx="0">
                  <c:v>9.3507221247152508</c:v>
                </c:pt>
                <c:pt idx="1">
                  <c:v>37.402888498861003</c:v>
                </c:pt>
                <c:pt idx="2">
                  <c:v>14.350607044274799</c:v>
                </c:pt>
                <c:pt idx="3">
                  <c:v>140.26083187072899</c:v>
                </c:pt>
                <c:pt idx="4">
                  <c:v>53.814776416030398</c:v>
                </c:pt>
                <c:pt idx="5">
                  <c:v>280.52166374145696</c:v>
                </c:pt>
                <c:pt idx="6">
                  <c:v>107.62955283206099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2-4F1E-90C3-8047DF866608}"/>
            </c:ext>
          </c:extLst>
        </c:ser>
        <c:ser>
          <c:idx val="2"/>
          <c:order val="2"/>
          <c:tx>
            <c:strRef>
              <c:f>Figurer_ppt_scenario!$B$8</c:f>
              <c:strCache>
                <c:ptCount val="1"/>
                <c:pt idx="0">
                  <c:v>Lukket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Figurer_ppt_scenario!$C$5:$I$5</c:f>
              <c:strCache>
                <c:ptCount val="7"/>
                <c:pt idx="0">
                  <c:v>Referanse-scenario</c:v>
                </c:pt>
                <c:pt idx="1">
                  <c:v>Scenario-Nedgang</c:v>
                </c:pt>
                <c:pt idx="2">
                  <c:v>Scenario-Nedgang + tiltak </c:v>
                </c:pt>
                <c:pt idx="3">
                  <c:v>Scenario-Stabilisering</c:v>
                </c:pt>
                <c:pt idx="4">
                  <c:v>Scenario-Stabilisering + tiltak</c:v>
                </c:pt>
                <c:pt idx="5">
                  <c:v>Scenario-Økning </c:v>
                </c:pt>
                <c:pt idx="6">
                  <c:v>Scenario-Økning + tiltak</c:v>
                </c:pt>
              </c:strCache>
            </c:strRef>
          </c:cat>
          <c:val>
            <c:numRef>
              <c:f>Figurer_ppt_scenario!$C$8:$I$8</c:f>
              <c:numCache>
                <c:formatCode>0</c:formatCode>
                <c:ptCount val="7"/>
                <c:pt idx="1">
                  <c:v>16.841801089128403</c:v>
                </c:pt>
                <c:pt idx="2">
                  <c:v>8.0249709462274001</c:v>
                </c:pt>
                <c:pt idx="3">
                  <c:v>63.156754084231601</c:v>
                </c:pt>
                <c:pt idx="4">
                  <c:v>30.093641048352801</c:v>
                </c:pt>
                <c:pt idx="5">
                  <c:v>252.627016336926</c:v>
                </c:pt>
                <c:pt idx="6">
                  <c:v>120.37456419341099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D2-4F1E-90C3-8047DF866608}"/>
            </c:ext>
          </c:extLst>
        </c:ser>
        <c:ser>
          <c:idx val="3"/>
          <c:order val="3"/>
          <c:tx>
            <c:strRef>
              <c:f>Figurer_ppt_scenario!$B$9</c:f>
              <c:strCache>
                <c:ptCount val="1"/>
                <c:pt idx="0">
                  <c:v>Semi-lukket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Figurer_ppt_scenario!$C$5:$I$5</c:f>
              <c:strCache>
                <c:ptCount val="7"/>
                <c:pt idx="0">
                  <c:v>Referanse-scenario</c:v>
                </c:pt>
                <c:pt idx="1">
                  <c:v>Scenario-Nedgang</c:v>
                </c:pt>
                <c:pt idx="2">
                  <c:v>Scenario-Nedgang + tiltak </c:v>
                </c:pt>
                <c:pt idx="3">
                  <c:v>Scenario-Stabilisering</c:v>
                </c:pt>
                <c:pt idx="4">
                  <c:v>Scenario-Stabilisering + tiltak</c:v>
                </c:pt>
                <c:pt idx="5">
                  <c:v>Scenario-Økning </c:v>
                </c:pt>
                <c:pt idx="6">
                  <c:v>Scenario-Økning + tiltak</c:v>
                </c:pt>
              </c:strCache>
            </c:strRef>
          </c:cat>
          <c:val>
            <c:numRef>
              <c:f>Figurer_ppt_scenario!$C$9:$I$9</c:f>
              <c:numCache>
                <c:formatCode>0</c:formatCode>
                <c:ptCount val="7"/>
                <c:pt idx="0">
                  <c:v>8.6193627356760505</c:v>
                </c:pt>
                <c:pt idx="1">
                  <c:v>17.238725471352101</c:v>
                </c:pt>
                <c:pt idx="2">
                  <c:v>6.0748951470397197</c:v>
                </c:pt>
                <c:pt idx="3">
                  <c:v>64.645220517570394</c:v>
                </c:pt>
                <c:pt idx="4">
                  <c:v>22.780856801399</c:v>
                </c:pt>
                <c:pt idx="5">
                  <c:v>258.58088207028203</c:v>
                </c:pt>
                <c:pt idx="6">
                  <c:v>91.123427205595902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D2-4F1E-90C3-8047DF866608}"/>
            </c:ext>
          </c:extLst>
        </c:ser>
        <c:ser>
          <c:idx val="4"/>
          <c:order val="4"/>
          <c:tx>
            <c:strRef>
              <c:f>Figurer_ppt_scenario!$B$10</c:f>
              <c:strCache>
                <c:ptCount val="1"/>
                <c:pt idx="0">
                  <c:v>Landbasert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Figurer_ppt_scenario!$C$5:$I$5</c:f>
              <c:strCache>
                <c:ptCount val="7"/>
                <c:pt idx="0">
                  <c:v>Referanse-scenario</c:v>
                </c:pt>
                <c:pt idx="1">
                  <c:v>Scenario-Nedgang</c:v>
                </c:pt>
                <c:pt idx="2">
                  <c:v>Scenario-Nedgang + tiltak </c:v>
                </c:pt>
                <c:pt idx="3">
                  <c:v>Scenario-Stabilisering</c:v>
                </c:pt>
                <c:pt idx="4">
                  <c:v>Scenario-Stabilisering + tiltak</c:v>
                </c:pt>
                <c:pt idx="5">
                  <c:v>Scenario-Økning </c:v>
                </c:pt>
                <c:pt idx="6">
                  <c:v>Scenario-Økning + tiltak</c:v>
                </c:pt>
              </c:strCache>
            </c:strRef>
          </c:cat>
          <c:val>
            <c:numRef>
              <c:f>Figurer_ppt_scenario!$C$10:$I$10</c:f>
              <c:numCache>
                <c:formatCode>0</c:formatCode>
                <c:ptCount val="7"/>
                <c:pt idx="0">
                  <c:v>5.5400157105869905</c:v>
                </c:pt>
                <c:pt idx="1">
                  <c:v>44.320125684695995</c:v>
                </c:pt>
                <c:pt idx="2">
                  <c:v>23.292162959025902</c:v>
                </c:pt>
                <c:pt idx="3">
                  <c:v>110.80031421174</c:v>
                </c:pt>
                <c:pt idx="4">
                  <c:v>58.230407397564797</c:v>
                </c:pt>
                <c:pt idx="5">
                  <c:v>221.60062842348</c:v>
                </c:pt>
                <c:pt idx="6">
                  <c:v>116.46081479513001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D2-4F1E-90C3-8047DF866608}"/>
            </c:ext>
          </c:extLst>
        </c:ser>
        <c:ser>
          <c:idx val="5"/>
          <c:order val="5"/>
          <c:tx>
            <c:strRef>
              <c:f>Figurer_ppt_scenario!$B$11</c:f>
              <c:strCache>
                <c:ptCount val="1"/>
                <c:pt idx="0">
                  <c:v>Offshore/eksponert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Figurer_ppt_scenario!$C$5:$I$5</c:f>
              <c:strCache>
                <c:ptCount val="7"/>
                <c:pt idx="0">
                  <c:v>Referanse-scenario</c:v>
                </c:pt>
                <c:pt idx="1">
                  <c:v>Scenario-Nedgang</c:v>
                </c:pt>
                <c:pt idx="2">
                  <c:v>Scenario-Nedgang + tiltak </c:v>
                </c:pt>
                <c:pt idx="3">
                  <c:v>Scenario-Stabilisering</c:v>
                </c:pt>
                <c:pt idx="4">
                  <c:v>Scenario-Stabilisering + tiltak</c:v>
                </c:pt>
                <c:pt idx="5">
                  <c:v>Scenario-Økning </c:v>
                </c:pt>
                <c:pt idx="6">
                  <c:v>Scenario-Økning + tiltak</c:v>
                </c:pt>
              </c:strCache>
            </c:strRef>
          </c:cat>
          <c:val>
            <c:numRef>
              <c:f>Figurer_ppt_scenario!$C$11:$I$11</c:f>
              <c:numCache>
                <c:formatCode>0</c:formatCode>
                <c:ptCount val="7"/>
                <c:pt idx="0">
                  <c:v>27.190803217859699</c:v>
                </c:pt>
                <c:pt idx="1">
                  <c:v>29.003523432383702</c:v>
                </c:pt>
                <c:pt idx="2">
                  <c:v>14.112698811218801</c:v>
                </c:pt>
                <c:pt idx="3">
                  <c:v>181.27202145239801</c:v>
                </c:pt>
                <c:pt idx="4">
                  <c:v>88.204367570117796</c:v>
                </c:pt>
                <c:pt idx="5">
                  <c:v>1087.6321287143901</c:v>
                </c:pt>
                <c:pt idx="6">
                  <c:v>529.22620542070695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D2-4F1E-90C3-8047DF866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7856216"/>
        <c:axId val="1487859096"/>
      </c:barChart>
      <c:catAx>
        <c:axId val="148785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7859096"/>
        <c:crosses val="autoZero"/>
        <c:auto val="1"/>
        <c:lblAlgn val="ctr"/>
        <c:lblOffset val="100"/>
        <c:noMultiLvlLbl val="0"/>
      </c:catAx>
      <c:valAx>
        <c:axId val="148785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2000"/>
                  <a:t>Kilotonn</a:t>
                </a:r>
                <a:r>
                  <a:rPr lang="nb-NO" sz="2000" baseline="0"/>
                  <a:t> CO</a:t>
                </a:r>
                <a:r>
                  <a:rPr lang="nb-NO" sz="2000" baseline="-25000"/>
                  <a:t>2</a:t>
                </a:r>
                <a:r>
                  <a:rPr lang="nb-NO" sz="2000" baseline="0"/>
                  <a:t> ekv.</a:t>
                </a:r>
                <a:endParaRPr lang="nb-NO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7856216"/>
        <c:crosses val="autoZero"/>
        <c:crossBetween val="between"/>
      </c:valAx>
      <c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userShapes r:id="rId5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  <cx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'Uppräkning 2020'!$R$2:$U$2</cx:f>
        <cx:lvl ptCount="4">
          <cx:pt idx="0">Fôrforbruk (45%)</cx:pt>
          <cx:pt idx="1">Growout (13%)</cx:pt>
          <cx:pt idx="2">Transport (35%)</cx:pt>
          <cx:pt idx="3">Annet (7%) </cx:pt>
        </cx:lvl>
      </cx:strDim>
      <cx:numDim type="size">
        <cx:f dir="row">'Uppräkning 2020'!$R$17:$U$17</cx:f>
        <cx:lvl ptCount="4" formatCode="0">
          <cx:pt idx="0">2352665.907734294</cx:pt>
          <cx:pt idx="1">673973.81411577633</cx:pt>
          <cx:pt idx="2">1809868.2437986387</cx:pt>
          <cx:pt idx="3">354296.9715187457</cx:pt>
        </cx:lvl>
      </cx:numDim>
    </cx:data>
  </cx:chartData>
  <cx:chart>
    <cx:plotArea>
      <cx:plotAreaRegion>
        <cx:series layoutId="treemap" uniqueId="{A2FDB10D-9667-4A5C-9A90-4BA510ECB5CC}">
          <cx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1" i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sv-SE" sz="2000" b="1">
                  <a:solidFill>
                    <a:schemeClr val="bg1"/>
                  </a:solidFill>
                </a:endParaRPr>
              </a:p>
            </cx:txPr>
          </cx:dataLabels>
          <cx:dataId val="0"/>
          <cx:layoutPr/>
        </cx:series>
      </cx:plotAreaRegion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F9CCB-FBC4-4912-B5D8-582956C8C111}" type="doc">
      <dgm:prSet loTypeId="urn:microsoft.com/office/officeart/2011/layout/Circl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CB73B8BA-188F-4B62-8E6D-FC6DCCB4CFEA}">
      <dgm:prSet phldrT="[Text]" custT="1"/>
      <dgm:spPr>
        <a:xfrm>
          <a:off x="591819" y="1089094"/>
          <a:ext cx="2136744" cy="2136517"/>
        </a:xfrm>
      </dgm:spPr>
      <dgm:t>
        <a:bodyPr/>
        <a:lstStyle/>
        <a:p>
          <a:pPr>
            <a:buNone/>
          </a:pPr>
          <a:r>
            <a:rPr lang="nb-NO" sz="2000" dirty="0">
              <a:latin typeface="Calibri"/>
              <a:ea typeface="+mn-ea"/>
              <a:cs typeface="+mn-cs"/>
            </a:rPr>
            <a:t>Måle-indikatorer for økonomisk, sosial og miljømessig bærekraft  </a:t>
          </a:r>
        </a:p>
      </dgm:t>
    </dgm:pt>
    <dgm:pt modelId="{1DA7CB67-2D09-4154-82B8-79E3B68AB5FF}" type="parTrans" cxnId="{92DEA46B-3DA3-4705-ACEA-B2509580BE58}">
      <dgm:prSet/>
      <dgm:spPr/>
      <dgm:t>
        <a:bodyPr/>
        <a:lstStyle/>
        <a:p>
          <a:endParaRPr lang="nb-NO" sz="2800"/>
        </a:p>
      </dgm:t>
    </dgm:pt>
    <dgm:pt modelId="{CE17000F-5699-4333-81FB-7E0068481F34}" type="sibTrans" cxnId="{92DEA46B-3DA3-4705-ACEA-B2509580BE58}">
      <dgm:prSet/>
      <dgm:spPr/>
      <dgm:t>
        <a:bodyPr/>
        <a:lstStyle/>
        <a:p>
          <a:endParaRPr lang="nb-NO" sz="2800"/>
        </a:p>
      </dgm:t>
    </dgm:pt>
    <dgm:pt modelId="{82AEFDC5-676C-4979-A82B-03FD29091EC3}">
      <dgm:prSet phldrT="[Text]" custT="1"/>
      <dgm:spPr>
        <a:xfrm>
          <a:off x="2957287" y="1089094"/>
          <a:ext cx="2136744" cy="2136517"/>
        </a:xfrm>
      </dgm:spPr>
      <dgm:t>
        <a:bodyPr/>
        <a:lstStyle/>
        <a:p>
          <a:pPr>
            <a:buNone/>
          </a:pPr>
          <a:r>
            <a:rPr lang="nb-NO" sz="2000" dirty="0">
              <a:latin typeface="Calibri"/>
              <a:ea typeface="+mn-ea"/>
              <a:cs typeface="+mn-cs"/>
            </a:rPr>
            <a:t>Scenarier frem mot 2050</a:t>
          </a:r>
        </a:p>
      </dgm:t>
    </dgm:pt>
    <dgm:pt modelId="{AFA7A3BD-C4A2-4195-9A3A-8A42FD6CBFAE}" type="parTrans" cxnId="{7206FD57-80CA-44C6-BAD8-A0EA7F9C06D4}">
      <dgm:prSet/>
      <dgm:spPr/>
      <dgm:t>
        <a:bodyPr/>
        <a:lstStyle/>
        <a:p>
          <a:endParaRPr lang="nb-NO" sz="2800"/>
        </a:p>
      </dgm:t>
    </dgm:pt>
    <dgm:pt modelId="{D93382CA-1C47-47F0-86B9-A8B9CA42140D}" type="sibTrans" cxnId="{7206FD57-80CA-44C6-BAD8-A0EA7F9C06D4}">
      <dgm:prSet/>
      <dgm:spPr/>
      <dgm:t>
        <a:bodyPr/>
        <a:lstStyle/>
        <a:p>
          <a:endParaRPr lang="nb-NO" sz="2800"/>
        </a:p>
      </dgm:t>
    </dgm:pt>
    <dgm:pt modelId="{985A4167-076F-48B0-98B1-CA7DEB7A1DEA}">
      <dgm:prSet phldrT="[Text]" custT="1"/>
      <dgm:spPr>
        <a:xfrm>
          <a:off x="5322756" y="1089094"/>
          <a:ext cx="2136744" cy="2136517"/>
        </a:xfrm>
      </dgm:spPr>
      <dgm:t>
        <a:bodyPr/>
        <a:lstStyle/>
        <a:p>
          <a:pPr>
            <a:buNone/>
          </a:pPr>
          <a:r>
            <a:rPr lang="nb-NO" sz="2000" dirty="0">
              <a:latin typeface="Calibri"/>
              <a:ea typeface="+mn-ea"/>
              <a:cs typeface="+mn-cs"/>
            </a:rPr>
            <a:t>Helhetlig måling av bærekraft</a:t>
          </a:r>
        </a:p>
      </dgm:t>
    </dgm:pt>
    <dgm:pt modelId="{DEC868D7-52ED-4C20-AEAF-B73DABD57C65}" type="parTrans" cxnId="{D3E90785-C4C3-44C8-A538-132BD0C30296}">
      <dgm:prSet/>
      <dgm:spPr/>
      <dgm:t>
        <a:bodyPr/>
        <a:lstStyle/>
        <a:p>
          <a:endParaRPr lang="nb-NO" sz="2800"/>
        </a:p>
      </dgm:t>
    </dgm:pt>
    <dgm:pt modelId="{A454BCDB-A32D-4581-A643-8D20C3383EB7}" type="sibTrans" cxnId="{D3E90785-C4C3-44C8-A538-132BD0C30296}">
      <dgm:prSet/>
      <dgm:spPr/>
      <dgm:t>
        <a:bodyPr/>
        <a:lstStyle/>
        <a:p>
          <a:endParaRPr lang="nb-NO" sz="2800"/>
        </a:p>
      </dgm:t>
    </dgm:pt>
    <dgm:pt modelId="{6F2DB8D1-1D40-4449-9028-FD1BBDEBBE50}">
      <dgm:prSet custT="1"/>
      <dgm:spPr/>
      <dgm:t>
        <a:bodyPr/>
        <a:lstStyle/>
        <a:p>
          <a:r>
            <a:rPr lang="nb-NO" sz="2000" dirty="0"/>
            <a:t>Miljøfotavtrykk-analyser</a:t>
          </a:r>
        </a:p>
      </dgm:t>
    </dgm:pt>
    <dgm:pt modelId="{2A2027FC-C3C8-480D-A513-1215E3974168}" type="parTrans" cxnId="{129520E6-B8A9-4319-B4B8-E2D732546456}">
      <dgm:prSet/>
      <dgm:spPr/>
      <dgm:t>
        <a:bodyPr/>
        <a:lstStyle/>
        <a:p>
          <a:endParaRPr lang="nb-NO" sz="2400"/>
        </a:p>
      </dgm:t>
    </dgm:pt>
    <dgm:pt modelId="{D5E05259-C0CA-405D-BA38-B128FD00BDA6}" type="sibTrans" cxnId="{129520E6-B8A9-4319-B4B8-E2D732546456}">
      <dgm:prSet/>
      <dgm:spPr/>
      <dgm:t>
        <a:bodyPr/>
        <a:lstStyle/>
        <a:p>
          <a:endParaRPr lang="nb-NO" sz="2400"/>
        </a:p>
      </dgm:t>
    </dgm:pt>
    <dgm:pt modelId="{7CBFA569-2F7E-41E0-95FC-6DAFA8701CC3}" type="pres">
      <dgm:prSet presAssocID="{33BF9CCB-FBC4-4912-B5D8-582956C8C11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48AB6F6-3E03-4A7A-A7A0-C731FF291F1C}" type="pres">
      <dgm:prSet presAssocID="{985A4167-076F-48B0-98B1-CA7DEB7A1DEA}" presName="Accent4" presStyleCnt="0"/>
      <dgm:spPr/>
    </dgm:pt>
    <dgm:pt modelId="{D3D6D1FC-15A3-4FC6-8E60-B01FF4C1796B}" type="pres">
      <dgm:prSet presAssocID="{985A4167-076F-48B0-98B1-CA7DEB7A1DEA}" presName="Accent" presStyleLbl="node1" presStyleIdx="0" presStyleCnt="4"/>
      <dgm:spPr>
        <a:xfrm>
          <a:off x="5246763" y="1012776"/>
          <a:ext cx="2288730" cy="2289154"/>
        </a:xfrm>
        <a:prstGeom prst="ellipse">
          <a:avLst/>
        </a:prstGeom>
      </dgm:spPr>
    </dgm:pt>
    <dgm:pt modelId="{94DB67C9-5DA3-411B-B99F-881697570A33}" type="pres">
      <dgm:prSet presAssocID="{985A4167-076F-48B0-98B1-CA7DEB7A1DEA}" presName="ParentBackground4" presStyleCnt="0"/>
      <dgm:spPr/>
    </dgm:pt>
    <dgm:pt modelId="{C98E1A42-00FE-476B-8CDE-500CD5AB3BBB}" type="pres">
      <dgm:prSet presAssocID="{985A4167-076F-48B0-98B1-CA7DEB7A1DEA}" presName="ParentBackground" presStyleLbl="fgAcc1" presStyleIdx="0" presStyleCnt="4"/>
      <dgm:spPr>
        <a:prstGeom prst="ellipse">
          <a:avLst/>
        </a:prstGeom>
      </dgm:spPr>
    </dgm:pt>
    <dgm:pt modelId="{C9D192D1-90D7-4D6F-A649-EEBAF1523336}" type="pres">
      <dgm:prSet presAssocID="{985A4167-076F-48B0-98B1-CA7DEB7A1DE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2639E10-7A41-45DC-B630-46E1698BF47A}" type="pres">
      <dgm:prSet presAssocID="{82AEFDC5-676C-4979-A82B-03FD29091EC3}" presName="Accent3" presStyleCnt="0"/>
      <dgm:spPr/>
    </dgm:pt>
    <dgm:pt modelId="{56663872-3727-4B3D-B921-A0CA5ACA5A94}" type="pres">
      <dgm:prSet presAssocID="{82AEFDC5-676C-4979-A82B-03FD29091EC3}" presName="Accent" presStyleLbl="node1" presStyleIdx="1" presStyleCnt="4"/>
      <dgm:spPr>
        <a:xfrm rot="2700000">
          <a:off x="2884051" y="1015543"/>
          <a:ext cx="2283218" cy="2283218"/>
        </a:xfrm>
        <a:prstGeom prst="teardrop">
          <a:avLst>
            <a:gd name="adj" fmla="val 100000"/>
          </a:avLst>
        </a:prstGeom>
      </dgm:spPr>
    </dgm:pt>
    <dgm:pt modelId="{1CF2D1E7-9F7C-4176-8AB8-A5910D15BAEE}" type="pres">
      <dgm:prSet presAssocID="{82AEFDC5-676C-4979-A82B-03FD29091EC3}" presName="ParentBackground3" presStyleCnt="0"/>
      <dgm:spPr/>
    </dgm:pt>
    <dgm:pt modelId="{487426D9-3141-47F4-BCEB-C313FF08A4CA}" type="pres">
      <dgm:prSet presAssocID="{82AEFDC5-676C-4979-A82B-03FD29091EC3}" presName="ParentBackground" presStyleLbl="fgAcc1" presStyleIdx="1" presStyleCnt="4"/>
      <dgm:spPr>
        <a:prstGeom prst="ellipse">
          <a:avLst/>
        </a:prstGeom>
      </dgm:spPr>
    </dgm:pt>
    <dgm:pt modelId="{3206ADB6-5CFD-4364-9841-3FE7B133EED2}" type="pres">
      <dgm:prSet presAssocID="{82AEFDC5-676C-4979-A82B-03FD29091EC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81987BE-1049-4D63-B991-1FC97D323E8F}" type="pres">
      <dgm:prSet presAssocID="{6F2DB8D1-1D40-4449-9028-FD1BBDEBBE50}" presName="Accent2" presStyleCnt="0"/>
      <dgm:spPr/>
    </dgm:pt>
    <dgm:pt modelId="{2893B452-B45C-450F-90B7-90ED1906132D}" type="pres">
      <dgm:prSet presAssocID="{6F2DB8D1-1D40-4449-9028-FD1BBDEBBE50}" presName="Accent" presStyleLbl="node1" presStyleIdx="2" presStyleCnt="4"/>
      <dgm:spPr/>
    </dgm:pt>
    <dgm:pt modelId="{C1C6244C-C935-4178-AF12-ECCAFF200837}" type="pres">
      <dgm:prSet presAssocID="{6F2DB8D1-1D40-4449-9028-FD1BBDEBBE50}" presName="ParentBackground2" presStyleCnt="0"/>
      <dgm:spPr/>
    </dgm:pt>
    <dgm:pt modelId="{2467DF3C-D61D-4C9D-8B3E-B49E0547AC9F}" type="pres">
      <dgm:prSet presAssocID="{6F2DB8D1-1D40-4449-9028-FD1BBDEBBE50}" presName="ParentBackground" presStyleLbl="fgAcc1" presStyleIdx="2" presStyleCnt="4"/>
      <dgm:spPr/>
    </dgm:pt>
    <dgm:pt modelId="{DBDE90AD-B807-4961-831B-57B3AB29F8DC}" type="pres">
      <dgm:prSet presAssocID="{6F2DB8D1-1D40-4449-9028-FD1BBDEBBE5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60C31E-FA90-47BD-9692-BA1CDF906484}" type="pres">
      <dgm:prSet presAssocID="{CB73B8BA-188F-4B62-8E6D-FC6DCCB4CFEA}" presName="Accent1" presStyleCnt="0"/>
      <dgm:spPr/>
    </dgm:pt>
    <dgm:pt modelId="{DE071DA1-175D-4E9F-9237-F9F2EE2481D5}" type="pres">
      <dgm:prSet presAssocID="{CB73B8BA-188F-4B62-8E6D-FC6DCCB4CFEA}" presName="Accent" presStyleLbl="node1" presStyleIdx="3" presStyleCnt="4"/>
      <dgm:spPr>
        <a:xfrm rot="2700000">
          <a:off x="518582" y="1015543"/>
          <a:ext cx="2283218" cy="2283218"/>
        </a:xfrm>
        <a:prstGeom prst="teardrop">
          <a:avLst>
            <a:gd name="adj" fmla="val 100000"/>
          </a:avLst>
        </a:prstGeom>
      </dgm:spPr>
    </dgm:pt>
    <dgm:pt modelId="{E4F0127E-5C34-4848-9868-058D8D4617C5}" type="pres">
      <dgm:prSet presAssocID="{CB73B8BA-188F-4B62-8E6D-FC6DCCB4CFEA}" presName="ParentBackground1" presStyleCnt="0"/>
      <dgm:spPr/>
    </dgm:pt>
    <dgm:pt modelId="{CDD20497-B499-4833-B1EC-D6DF14CD54A4}" type="pres">
      <dgm:prSet presAssocID="{CB73B8BA-188F-4B62-8E6D-FC6DCCB4CFEA}" presName="ParentBackground" presStyleLbl="fgAcc1" presStyleIdx="3" presStyleCnt="4"/>
      <dgm:spPr/>
    </dgm:pt>
    <dgm:pt modelId="{FB0B85DB-25B4-4633-95E3-DCFA7B16AE0D}" type="pres">
      <dgm:prSet presAssocID="{CB73B8BA-188F-4B62-8E6D-FC6DCCB4CFE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D502D06-D6BB-4E8D-A5A5-34A409B420CF}" type="presOf" srcId="{6F2DB8D1-1D40-4449-9028-FD1BBDEBBE50}" destId="{DBDE90AD-B807-4961-831B-57B3AB29F8DC}" srcOrd="1" destOrd="0" presId="urn:microsoft.com/office/officeart/2011/layout/CircleProcess"/>
    <dgm:cxn modelId="{9C595C0D-EB51-43E3-8484-CB359C916DA9}" type="presOf" srcId="{82AEFDC5-676C-4979-A82B-03FD29091EC3}" destId="{3206ADB6-5CFD-4364-9841-3FE7B133EED2}" srcOrd="1" destOrd="0" presId="urn:microsoft.com/office/officeart/2011/layout/CircleProcess"/>
    <dgm:cxn modelId="{180E8019-6BB8-4ED9-9B35-63B2082E2470}" type="presOf" srcId="{985A4167-076F-48B0-98B1-CA7DEB7A1DEA}" destId="{C9D192D1-90D7-4D6F-A649-EEBAF1523336}" srcOrd="1" destOrd="0" presId="urn:microsoft.com/office/officeart/2011/layout/CircleProcess"/>
    <dgm:cxn modelId="{F75E303C-FB4D-459D-974A-ED2DFDC18879}" type="presOf" srcId="{CB73B8BA-188F-4B62-8E6D-FC6DCCB4CFEA}" destId="{FB0B85DB-25B4-4633-95E3-DCFA7B16AE0D}" srcOrd="1" destOrd="0" presId="urn:microsoft.com/office/officeart/2011/layout/CircleProcess"/>
    <dgm:cxn modelId="{E36DF33F-D840-45A4-BFC3-600FD398EF3C}" type="presOf" srcId="{985A4167-076F-48B0-98B1-CA7DEB7A1DEA}" destId="{C98E1A42-00FE-476B-8CDE-500CD5AB3BBB}" srcOrd="0" destOrd="0" presId="urn:microsoft.com/office/officeart/2011/layout/CircleProcess"/>
    <dgm:cxn modelId="{E6D27948-3B41-44B8-8130-E679A7432294}" type="presOf" srcId="{6F2DB8D1-1D40-4449-9028-FD1BBDEBBE50}" destId="{2467DF3C-D61D-4C9D-8B3E-B49E0547AC9F}" srcOrd="0" destOrd="0" presId="urn:microsoft.com/office/officeart/2011/layout/CircleProcess"/>
    <dgm:cxn modelId="{92DEA46B-3DA3-4705-ACEA-B2509580BE58}" srcId="{33BF9CCB-FBC4-4912-B5D8-582956C8C111}" destId="{CB73B8BA-188F-4B62-8E6D-FC6DCCB4CFEA}" srcOrd="0" destOrd="0" parTransId="{1DA7CB67-2D09-4154-82B8-79E3B68AB5FF}" sibTransId="{CE17000F-5699-4333-81FB-7E0068481F34}"/>
    <dgm:cxn modelId="{7206FD57-80CA-44C6-BAD8-A0EA7F9C06D4}" srcId="{33BF9CCB-FBC4-4912-B5D8-582956C8C111}" destId="{82AEFDC5-676C-4979-A82B-03FD29091EC3}" srcOrd="2" destOrd="0" parTransId="{AFA7A3BD-C4A2-4195-9A3A-8A42FD6CBFAE}" sibTransId="{D93382CA-1C47-47F0-86B9-A8B9CA42140D}"/>
    <dgm:cxn modelId="{D3E90785-C4C3-44C8-A538-132BD0C30296}" srcId="{33BF9CCB-FBC4-4912-B5D8-582956C8C111}" destId="{985A4167-076F-48B0-98B1-CA7DEB7A1DEA}" srcOrd="3" destOrd="0" parTransId="{DEC868D7-52ED-4C20-AEAF-B73DABD57C65}" sibTransId="{A454BCDB-A32D-4581-A643-8D20C3383EB7}"/>
    <dgm:cxn modelId="{B8F68C97-2D8E-485E-913D-67B9E3FA8EDB}" type="presOf" srcId="{CB73B8BA-188F-4B62-8E6D-FC6DCCB4CFEA}" destId="{CDD20497-B499-4833-B1EC-D6DF14CD54A4}" srcOrd="0" destOrd="0" presId="urn:microsoft.com/office/officeart/2011/layout/CircleProcess"/>
    <dgm:cxn modelId="{6584F6AA-6457-4876-9772-27D6754269DB}" type="presOf" srcId="{82AEFDC5-676C-4979-A82B-03FD29091EC3}" destId="{487426D9-3141-47F4-BCEB-C313FF08A4CA}" srcOrd="0" destOrd="0" presId="urn:microsoft.com/office/officeart/2011/layout/CircleProcess"/>
    <dgm:cxn modelId="{129520E6-B8A9-4319-B4B8-E2D732546456}" srcId="{33BF9CCB-FBC4-4912-B5D8-582956C8C111}" destId="{6F2DB8D1-1D40-4449-9028-FD1BBDEBBE50}" srcOrd="1" destOrd="0" parTransId="{2A2027FC-C3C8-480D-A513-1215E3974168}" sibTransId="{D5E05259-C0CA-405D-BA38-B128FD00BDA6}"/>
    <dgm:cxn modelId="{F6AF9CEA-BE7B-49DB-9280-9FA1E00D054A}" type="presOf" srcId="{33BF9CCB-FBC4-4912-B5D8-582956C8C111}" destId="{7CBFA569-2F7E-41E0-95FC-6DAFA8701CC3}" srcOrd="0" destOrd="0" presId="urn:microsoft.com/office/officeart/2011/layout/CircleProcess"/>
    <dgm:cxn modelId="{8585ED6C-B929-4893-BE9F-B654983A9159}" type="presParOf" srcId="{7CBFA569-2F7E-41E0-95FC-6DAFA8701CC3}" destId="{748AB6F6-3E03-4A7A-A7A0-C731FF291F1C}" srcOrd="0" destOrd="0" presId="urn:microsoft.com/office/officeart/2011/layout/CircleProcess"/>
    <dgm:cxn modelId="{167A8ABF-2A1B-407C-BE10-8ABDF74AB7F7}" type="presParOf" srcId="{748AB6F6-3E03-4A7A-A7A0-C731FF291F1C}" destId="{D3D6D1FC-15A3-4FC6-8E60-B01FF4C1796B}" srcOrd="0" destOrd="0" presId="urn:microsoft.com/office/officeart/2011/layout/CircleProcess"/>
    <dgm:cxn modelId="{BCD1D317-433B-4533-9A32-21CF0CA0C885}" type="presParOf" srcId="{7CBFA569-2F7E-41E0-95FC-6DAFA8701CC3}" destId="{94DB67C9-5DA3-411B-B99F-881697570A33}" srcOrd="1" destOrd="0" presId="urn:microsoft.com/office/officeart/2011/layout/CircleProcess"/>
    <dgm:cxn modelId="{E6F142AA-4060-48DA-9057-07C13FE58297}" type="presParOf" srcId="{94DB67C9-5DA3-411B-B99F-881697570A33}" destId="{C98E1A42-00FE-476B-8CDE-500CD5AB3BBB}" srcOrd="0" destOrd="0" presId="urn:microsoft.com/office/officeart/2011/layout/CircleProcess"/>
    <dgm:cxn modelId="{04358C78-756C-470C-B04B-863DDDC285E0}" type="presParOf" srcId="{7CBFA569-2F7E-41E0-95FC-6DAFA8701CC3}" destId="{C9D192D1-90D7-4D6F-A649-EEBAF1523336}" srcOrd="2" destOrd="0" presId="urn:microsoft.com/office/officeart/2011/layout/CircleProcess"/>
    <dgm:cxn modelId="{9BAFEF97-3AA3-4923-9D69-C3C0AEA1CD26}" type="presParOf" srcId="{7CBFA569-2F7E-41E0-95FC-6DAFA8701CC3}" destId="{A2639E10-7A41-45DC-B630-46E1698BF47A}" srcOrd="3" destOrd="0" presId="urn:microsoft.com/office/officeart/2011/layout/CircleProcess"/>
    <dgm:cxn modelId="{F647B574-D4E5-41E4-B72C-6F7379CC45C1}" type="presParOf" srcId="{A2639E10-7A41-45DC-B630-46E1698BF47A}" destId="{56663872-3727-4B3D-B921-A0CA5ACA5A94}" srcOrd="0" destOrd="0" presId="urn:microsoft.com/office/officeart/2011/layout/CircleProcess"/>
    <dgm:cxn modelId="{D285D807-E2C9-4535-A647-730C18EC6350}" type="presParOf" srcId="{7CBFA569-2F7E-41E0-95FC-6DAFA8701CC3}" destId="{1CF2D1E7-9F7C-4176-8AB8-A5910D15BAEE}" srcOrd="4" destOrd="0" presId="urn:microsoft.com/office/officeart/2011/layout/CircleProcess"/>
    <dgm:cxn modelId="{FEBC38DD-3DDD-40AB-A484-454D448C29E4}" type="presParOf" srcId="{1CF2D1E7-9F7C-4176-8AB8-A5910D15BAEE}" destId="{487426D9-3141-47F4-BCEB-C313FF08A4CA}" srcOrd="0" destOrd="0" presId="urn:microsoft.com/office/officeart/2011/layout/CircleProcess"/>
    <dgm:cxn modelId="{02600142-1C5B-4CE1-A9DE-2BC48BAE7D4C}" type="presParOf" srcId="{7CBFA569-2F7E-41E0-95FC-6DAFA8701CC3}" destId="{3206ADB6-5CFD-4364-9841-3FE7B133EED2}" srcOrd="5" destOrd="0" presId="urn:microsoft.com/office/officeart/2011/layout/CircleProcess"/>
    <dgm:cxn modelId="{ECE1612F-77F9-41B2-B3F7-3CF7494469CF}" type="presParOf" srcId="{7CBFA569-2F7E-41E0-95FC-6DAFA8701CC3}" destId="{881987BE-1049-4D63-B991-1FC97D323E8F}" srcOrd="6" destOrd="0" presId="urn:microsoft.com/office/officeart/2011/layout/CircleProcess"/>
    <dgm:cxn modelId="{725534E9-FD1D-4664-B667-2F0DB52A4D6F}" type="presParOf" srcId="{881987BE-1049-4D63-B991-1FC97D323E8F}" destId="{2893B452-B45C-450F-90B7-90ED1906132D}" srcOrd="0" destOrd="0" presId="urn:microsoft.com/office/officeart/2011/layout/CircleProcess"/>
    <dgm:cxn modelId="{45A51F19-D6C9-4794-BAB7-11F8762F00C7}" type="presParOf" srcId="{7CBFA569-2F7E-41E0-95FC-6DAFA8701CC3}" destId="{C1C6244C-C935-4178-AF12-ECCAFF200837}" srcOrd="7" destOrd="0" presId="urn:microsoft.com/office/officeart/2011/layout/CircleProcess"/>
    <dgm:cxn modelId="{B150047D-DD29-46C8-9462-9627E2D511A0}" type="presParOf" srcId="{C1C6244C-C935-4178-AF12-ECCAFF200837}" destId="{2467DF3C-D61D-4C9D-8B3E-B49E0547AC9F}" srcOrd="0" destOrd="0" presId="urn:microsoft.com/office/officeart/2011/layout/CircleProcess"/>
    <dgm:cxn modelId="{45887C16-6ECF-46F7-B665-B455B49A07BA}" type="presParOf" srcId="{7CBFA569-2F7E-41E0-95FC-6DAFA8701CC3}" destId="{DBDE90AD-B807-4961-831B-57B3AB29F8DC}" srcOrd="8" destOrd="0" presId="urn:microsoft.com/office/officeart/2011/layout/CircleProcess"/>
    <dgm:cxn modelId="{DC844E7F-4877-4B6A-8D4C-F5F7E2B48698}" type="presParOf" srcId="{7CBFA569-2F7E-41E0-95FC-6DAFA8701CC3}" destId="{6A60C31E-FA90-47BD-9692-BA1CDF906484}" srcOrd="9" destOrd="0" presId="urn:microsoft.com/office/officeart/2011/layout/CircleProcess"/>
    <dgm:cxn modelId="{E7CF1242-F717-4689-98EB-C2D750494905}" type="presParOf" srcId="{6A60C31E-FA90-47BD-9692-BA1CDF906484}" destId="{DE071DA1-175D-4E9F-9237-F9F2EE2481D5}" srcOrd="0" destOrd="0" presId="urn:microsoft.com/office/officeart/2011/layout/CircleProcess"/>
    <dgm:cxn modelId="{1FDFE1C6-6B2E-4EF6-B2FB-FD43EABBFC30}" type="presParOf" srcId="{7CBFA569-2F7E-41E0-95FC-6DAFA8701CC3}" destId="{E4F0127E-5C34-4848-9868-058D8D4617C5}" srcOrd="10" destOrd="0" presId="urn:microsoft.com/office/officeart/2011/layout/CircleProcess"/>
    <dgm:cxn modelId="{D34AA731-6D4E-4537-B39A-1039C0E0D056}" type="presParOf" srcId="{E4F0127E-5C34-4848-9868-058D8D4617C5}" destId="{CDD20497-B499-4833-B1EC-D6DF14CD54A4}" srcOrd="0" destOrd="0" presId="urn:microsoft.com/office/officeart/2011/layout/CircleProcess"/>
    <dgm:cxn modelId="{E7F61FA3-1469-4E86-8C2D-1D75A9182ABB}" type="presParOf" srcId="{7CBFA569-2F7E-41E0-95FC-6DAFA8701CC3}" destId="{FB0B85DB-25B4-4633-95E3-DCFA7B16AE0D}" srcOrd="11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6D1FC-15A3-4FC6-8E60-B01FF4C1796B}">
      <dsp:nvSpPr>
        <dsp:cNvPr id="0" name=""/>
        <dsp:cNvSpPr/>
      </dsp:nvSpPr>
      <dsp:spPr>
        <a:xfrm>
          <a:off x="9647153" y="1068766"/>
          <a:ext cx="2831513" cy="28316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E1A42-00FE-476B-8CDE-500CD5AB3BBB}">
      <dsp:nvSpPr>
        <dsp:cNvPr id="0" name=""/>
        <dsp:cNvSpPr/>
      </dsp:nvSpPr>
      <dsp:spPr>
        <a:xfrm>
          <a:off x="9741861" y="1163171"/>
          <a:ext cx="2643312" cy="26428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Calibri"/>
              <a:ea typeface="+mn-ea"/>
              <a:cs typeface="+mn-cs"/>
            </a:rPr>
            <a:t>Helhetlig måling av bærekraft</a:t>
          </a:r>
        </a:p>
      </dsp:txBody>
      <dsp:txXfrm>
        <a:off x="10119477" y="1540792"/>
        <a:ext cx="1888080" cy="1887606"/>
      </dsp:txXfrm>
    </dsp:sp>
    <dsp:sp modelId="{56663872-3727-4B3D-B921-A0CA5ACA5A94}">
      <dsp:nvSpPr>
        <dsp:cNvPr id="0" name=""/>
        <dsp:cNvSpPr/>
      </dsp:nvSpPr>
      <dsp:spPr>
        <a:xfrm rot="2700000">
          <a:off x="6708767" y="1068566"/>
          <a:ext cx="2831560" cy="2831560"/>
        </a:xfrm>
        <a:prstGeom prst="teardrop">
          <a:avLst>
            <a:gd name="adj" fmla="val 100000"/>
          </a:avLst>
        </a:prstGeom>
        <a:solidFill>
          <a:schemeClr val="accent3">
            <a:hueOff val="-2185723"/>
            <a:satOff val="-6063"/>
            <a:lumOff val="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426D9-3141-47F4-BCEB-C313FF08A4CA}">
      <dsp:nvSpPr>
        <dsp:cNvPr id="0" name=""/>
        <dsp:cNvSpPr/>
      </dsp:nvSpPr>
      <dsp:spPr>
        <a:xfrm>
          <a:off x="6815640" y="1163171"/>
          <a:ext cx="2643312" cy="26428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185723"/>
              <a:satOff val="-6063"/>
              <a:lumOff val="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Calibri"/>
              <a:ea typeface="+mn-ea"/>
              <a:cs typeface="+mn-cs"/>
            </a:rPr>
            <a:t>Scenarier frem mot 2050</a:t>
          </a:r>
        </a:p>
      </dsp:txBody>
      <dsp:txXfrm>
        <a:off x="7193256" y="1540792"/>
        <a:ext cx="1888080" cy="1887606"/>
      </dsp:txXfrm>
    </dsp:sp>
    <dsp:sp modelId="{2893B452-B45C-450F-90B7-90ED1906132D}">
      <dsp:nvSpPr>
        <dsp:cNvPr id="0" name=""/>
        <dsp:cNvSpPr/>
      </dsp:nvSpPr>
      <dsp:spPr>
        <a:xfrm rot="2700000">
          <a:off x="3794687" y="1068566"/>
          <a:ext cx="2831560" cy="2831560"/>
        </a:xfrm>
        <a:prstGeom prst="teardrop">
          <a:avLst>
            <a:gd name="adj" fmla="val 100000"/>
          </a:avLst>
        </a:prstGeom>
        <a:solidFill>
          <a:schemeClr val="accent3">
            <a:hueOff val="-4371445"/>
            <a:satOff val="-12127"/>
            <a:lumOff val="19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7DF3C-D61D-4C9D-8B3E-B49E0547AC9F}">
      <dsp:nvSpPr>
        <dsp:cNvPr id="0" name=""/>
        <dsp:cNvSpPr/>
      </dsp:nvSpPr>
      <dsp:spPr>
        <a:xfrm>
          <a:off x="3889418" y="1163171"/>
          <a:ext cx="2643312" cy="26428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4371445"/>
              <a:satOff val="-12127"/>
              <a:lumOff val="1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Miljøfotavtrykk-analyser</a:t>
          </a:r>
        </a:p>
      </dsp:txBody>
      <dsp:txXfrm>
        <a:off x="4267034" y="1540792"/>
        <a:ext cx="1888080" cy="1887606"/>
      </dsp:txXfrm>
    </dsp:sp>
    <dsp:sp modelId="{DE071DA1-175D-4E9F-9237-F9F2EE2481D5}">
      <dsp:nvSpPr>
        <dsp:cNvPr id="0" name=""/>
        <dsp:cNvSpPr/>
      </dsp:nvSpPr>
      <dsp:spPr>
        <a:xfrm rot="2700000">
          <a:off x="868466" y="1068566"/>
          <a:ext cx="2831560" cy="2831560"/>
        </a:xfrm>
        <a:prstGeom prst="teardrop">
          <a:avLst>
            <a:gd name="adj" fmla="val 100000"/>
          </a:avLst>
        </a:prstGeom>
        <a:solidFill>
          <a:schemeClr val="accent3">
            <a:hueOff val="-6557168"/>
            <a:satOff val="-18190"/>
            <a:lumOff val="29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20497-B499-4833-B1EC-D6DF14CD54A4}">
      <dsp:nvSpPr>
        <dsp:cNvPr id="0" name=""/>
        <dsp:cNvSpPr/>
      </dsp:nvSpPr>
      <dsp:spPr>
        <a:xfrm>
          <a:off x="963197" y="1163171"/>
          <a:ext cx="2643312" cy="26428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6557168"/>
              <a:satOff val="-18190"/>
              <a:lumOff val="29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Calibri"/>
              <a:ea typeface="+mn-ea"/>
              <a:cs typeface="+mn-cs"/>
            </a:rPr>
            <a:t>Måle-indikatorer for økonomisk, sosial og miljømessig bærekraft  </a:t>
          </a:r>
        </a:p>
      </dsp:txBody>
      <dsp:txXfrm>
        <a:off x="1340813" y="1540792"/>
        <a:ext cx="1888080" cy="1887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0.42975</cdr:x>
      <cdr:y>0.60191</cdr:y>
    </cdr:from>
    <cdr:to>
      <cdr:x>0.60973</cdr:x>
      <cdr:y>0.68659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2DF0601-98F4-EE33-1E38-569F14641441}"/>
            </a:ext>
          </a:extLst>
        </cdr:cNvPr>
        <cdr:cNvSpPr txBox="1"/>
      </cdr:nvSpPr>
      <cdr:spPr>
        <a:xfrm xmlns:a="http://schemas.openxmlformats.org/drawingml/2006/main">
          <a:off x="4431731" y="2625157"/>
          <a:ext cx="185609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b-NO"/>
          </a:defPPr>
          <a:lvl1pPr marL="0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7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55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32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709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86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63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240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417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b="1" dirty="0"/>
            <a:t>3,3 </a:t>
          </a:r>
          <a:r>
            <a:rPr lang="nb-NO" b="1" dirty="0" err="1"/>
            <a:t>Mtonn</a:t>
          </a:r>
          <a:r>
            <a:rPr lang="nb-NO" b="1" dirty="0"/>
            <a:t> laks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</cdr:x>
      <cdr:y>0.54336</cdr:y>
    </cdr:from>
    <cdr:to>
      <cdr:x>0.70504</cdr:x>
      <cdr:y>0.71214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D7E82DE4-CEE2-151E-7CB3-3187DEAFF0E8}"/>
            </a:ext>
          </a:extLst>
        </cdr:cNvPr>
        <cdr:cNvSpPr/>
      </cdr:nvSpPr>
      <cdr:spPr>
        <a:xfrm xmlns:a="http://schemas.openxmlformats.org/drawingml/2006/main">
          <a:off x="7933827" y="3032828"/>
          <a:ext cx="902923" cy="942059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nb-NO" sz="1100" b="1"/>
            <a:t>59%</a:t>
          </a:r>
        </a:p>
      </cdr:txBody>
    </cdr:sp>
  </cdr:relSizeAnchor>
  <cdr:relSizeAnchor xmlns:cdr="http://schemas.openxmlformats.org/drawingml/2006/chartDrawing">
    <cdr:from>
      <cdr:x>0.89016</cdr:x>
      <cdr:y>0.21705</cdr:y>
    </cdr:from>
    <cdr:to>
      <cdr:x>0.96096</cdr:x>
      <cdr:y>0.56896</cdr:y>
    </cdr:to>
    <cdr:sp macro="" textlink="">
      <cdr:nvSpPr>
        <cdr:cNvPr id="3" name="Arrow: Down 2">
          <a:extLst xmlns:a="http://schemas.openxmlformats.org/drawingml/2006/main">
            <a:ext uri="{FF2B5EF4-FFF2-40B4-BE49-F238E27FC236}">
              <a16:creationId xmlns:a16="http://schemas.microsoft.com/office/drawing/2014/main" id="{D7E82DE4-CEE2-151E-7CB3-3187DEAFF0E8}"/>
            </a:ext>
          </a:extLst>
        </cdr:cNvPr>
        <cdr:cNvSpPr/>
      </cdr:nvSpPr>
      <cdr:spPr>
        <a:xfrm xmlns:a="http://schemas.openxmlformats.org/drawingml/2006/main">
          <a:off x="11156976" y="1211476"/>
          <a:ext cx="887381" cy="1964215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nb-NO" sz="1100" b="1"/>
            <a:t>55%</a:t>
          </a:r>
        </a:p>
      </cdr:txBody>
    </cdr:sp>
  </cdr:relSizeAnchor>
  <cdr:relSizeAnchor xmlns:cdr="http://schemas.openxmlformats.org/drawingml/2006/chartDrawing">
    <cdr:from>
      <cdr:x>0.37708</cdr:x>
      <cdr:y>0.59185</cdr:y>
    </cdr:from>
    <cdr:to>
      <cdr:x>0.44913</cdr:x>
      <cdr:y>0.73801</cdr:y>
    </cdr:to>
    <cdr:sp macro="" textlink="">
      <cdr:nvSpPr>
        <cdr:cNvPr id="4" name="Arrow: Down 3">
          <a:extLst xmlns:a="http://schemas.openxmlformats.org/drawingml/2006/main">
            <a:ext uri="{FF2B5EF4-FFF2-40B4-BE49-F238E27FC236}">
              <a16:creationId xmlns:a16="http://schemas.microsoft.com/office/drawing/2014/main" id="{D9B9AA04-2C70-8B09-F893-CC380AA06DA7}"/>
            </a:ext>
          </a:extLst>
        </cdr:cNvPr>
        <cdr:cNvSpPr/>
      </cdr:nvSpPr>
      <cdr:spPr>
        <a:xfrm xmlns:a="http://schemas.openxmlformats.org/drawingml/2006/main">
          <a:off x="4726179" y="3303471"/>
          <a:ext cx="903047" cy="815804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nb-NO" sz="1100" b="1" dirty="0"/>
            <a:t>62%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18A05-DAD5-4538-B720-D731A02650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05340-B4C9-4568-B2C0-57AE7B80CE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50973-A58F-456A-9A45-082FE2F25B8A}" type="datetimeFigureOut">
              <a:rPr lang="nb-NO" smtClean="0"/>
              <a:t>29.10.2024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85BB-ED63-4188-AE0D-4C7CEBA895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7F61C-6BC5-44E7-B83F-B18B7D452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29AA5-BF97-4703-9733-43ED3B015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61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5BB8-2B1A-4E8F-8C75-04D8FCB76BDE}" type="datetimeFigureOut">
              <a:rPr lang="nb-NO" smtClean="0"/>
              <a:t>29.10.2024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1E389-6B1A-4073-A398-96B5797B97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444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Mesteparten av effekten vises i øvrige verdikjeden eller hos andre sektorer i verdikjeden som for eks. Tjenester, detaljhandel, transport osv.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5900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582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4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ptos" panose="020B0004020202020204" pitchFamily="34" charset="0"/>
              </a:rPr>
              <a:t>Hovedformålet med arbeidet er å undersøke påvirkningen på klima, miljø og natur ved forskjellige produksjonsformer for lakseoppdrett og gi klare vurderinger på sosial og økonomisk bærekraft.</a:t>
            </a:r>
            <a:endParaRPr lang="nb-NO" sz="12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nb-NO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052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flere delrapporter som er publisert som har ulike fokusområder.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MEP is the </a:t>
            </a:r>
            <a:r>
              <a:rPr lang="nb-NO" dirty="0" err="1"/>
              <a:t>impact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measures</a:t>
            </a:r>
            <a:r>
              <a:rPr lang="nb-NO" dirty="0"/>
              <a:t> the risk or </a:t>
            </a:r>
            <a:r>
              <a:rPr lang="nb-NO" dirty="0" err="1"/>
              <a:t>potential</a:t>
            </a:r>
            <a:r>
              <a:rPr lang="nb-NO" dirty="0"/>
              <a:t> of </a:t>
            </a:r>
            <a:r>
              <a:rPr lang="nb-NO" dirty="0" err="1"/>
              <a:t>eutrophication</a:t>
            </a:r>
            <a:r>
              <a:rPr lang="nb-NO" dirty="0"/>
              <a:t>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means</a:t>
            </a:r>
            <a:r>
              <a:rPr lang="nb-NO" dirty="0"/>
              <a:t> – </a:t>
            </a:r>
            <a:r>
              <a:rPr lang="nb-NO" dirty="0" err="1"/>
              <a:t>overfertilizing</a:t>
            </a:r>
            <a:r>
              <a:rPr lang="nb-NO" dirty="0"/>
              <a:t>, in marine </a:t>
            </a:r>
            <a:r>
              <a:rPr lang="nb-NO" dirty="0" err="1"/>
              <a:t>waterboidies</a:t>
            </a:r>
            <a:r>
              <a:rPr lang="nb-NO" dirty="0"/>
              <a:t>, nitrogen is a </a:t>
            </a:r>
            <a:r>
              <a:rPr lang="nb-NO" dirty="0" err="1"/>
              <a:t>limiting</a:t>
            </a:r>
            <a:r>
              <a:rPr lang="nb-NO" dirty="0"/>
              <a:t> </a:t>
            </a:r>
            <a:r>
              <a:rPr lang="nb-NO" dirty="0" err="1"/>
              <a:t>factor</a:t>
            </a:r>
            <a:r>
              <a:rPr lang="nb-NO" dirty="0"/>
              <a:t>. </a:t>
            </a:r>
            <a:r>
              <a:rPr lang="nb-NO" dirty="0" err="1"/>
              <a:t>Europhication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lead to 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growth</a:t>
            </a:r>
            <a:r>
              <a:rPr lang="nb-NO" dirty="0"/>
              <a:t> of </a:t>
            </a:r>
            <a:r>
              <a:rPr lang="nb-NO" dirty="0" err="1"/>
              <a:t>algae</a:t>
            </a:r>
            <a:r>
              <a:rPr lang="nb-NO" dirty="0"/>
              <a:t> and </a:t>
            </a:r>
            <a:r>
              <a:rPr lang="nb-NO" dirty="0" err="1"/>
              <a:t>reduced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of </a:t>
            </a:r>
            <a:r>
              <a:rPr lang="nb-NO" dirty="0" err="1"/>
              <a:t>oxygen</a:t>
            </a:r>
            <a:r>
              <a:rPr lang="nb-NO" dirty="0"/>
              <a:t> </a:t>
            </a:r>
            <a:r>
              <a:rPr lang="nb-NO" dirty="0" err="1"/>
              <a:t>which</a:t>
            </a:r>
            <a:r>
              <a:rPr lang="nb-NO" dirty="0"/>
              <a:t> in time leads to </a:t>
            </a:r>
            <a:r>
              <a:rPr lang="nb-NO" dirty="0" err="1"/>
              <a:t>death</a:t>
            </a:r>
            <a:r>
              <a:rPr lang="nb-NO" dirty="0"/>
              <a:t> of marine </a:t>
            </a:r>
            <a:r>
              <a:rPr lang="nb-NO" dirty="0" err="1"/>
              <a:t>organisms</a:t>
            </a:r>
            <a:r>
              <a:rPr lang="nb-NO" dirty="0"/>
              <a:t> </a:t>
            </a:r>
          </a:p>
          <a:p>
            <a:r>
              <a:rPr lang="nb-NO" dirty="0"/>
              <a:t>The </a:t>
            </a:r>
            <a:r>
              <a:rPr lang="nb-NO" dirty="0" err="1"/>
              <a:t>norwegian</a:t>
            </a:r>
            <a:r>
              <a:rPr lang="nb-NO" dirty="0"/>
              <a:t> </a:t>
            </a:r>
            <a:r>
              <a:rPr lang="nb-NO" dirty="0" err="1"/>
              <a:t>coast</a:t>
            </a:r>
            <a:r>
              <a:rPr lang="nb-NO" dirty="0"/>
              <a:t> has </a:t>
            </a:r>
            <a:r>
              <a:rPr lang="nb-NO" dirty="0" err="1"/>
              <a:t>usually</a:t>
            </a:r>
            <a:r>
              <a:rPr lang="nb-NO" dirty="0"/>
              <a:t> </a:t>
            </a:r>
            <a:r>
              <a:rPr lang="nb-NO" dirty="0" err="1"/>
              <a:t>good</a:t>
            </a:r>
            <a:r>
              <a:rPr lang="nb-NO" dirty="0"/>
              <a:t> </a:t>
            </a:r>
            <a:r>
              <a:rPr lang="nb-NO" dirty="0" err="1"/>
              <a:t>currents</a:t>
            </a:r>
            <a:r>
              <a:rPr lang="nb-NO" dirty="0"/>
              <a:t>, and the </a:t>
            </a:r>
            <a:r>
              <a:rPr lang="nb-NO" dirty="0" err="1"/>
              <a:t>eutrophication</a:t>
            </a:r>
            <a:r>
              <a:rPr lang="nb-NO" dirty="0"/>
              <a:t> risk is </a:t>
            </a:r>
            <a:r>
              <a:rPr lang="nb-NO" dirty="0" err="1"/>
              <a:t>limitied</a:t>
            </a:r>
            <a:r>
              <a:rPr lang="nb-NO" dirty="0"/>
              <a:t>, </a:t>
            </a:r>
            <a:r>
              <a:rPr lang="nb-NO" dirty="0" err="1"/>
              <a:t>except</a:t>
            </a:r>
            <a:r>
              <a:rPr lang="nb-NO" dirty="0"/>
              <a:t> for fjords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little</a:t>
            </a:r>
            <a:r>
              <a:rPr lang="nb-NO" dirty="0"/>
              <a:t> to </a:t>
            </a:r>
            <a:r>
              <a:rPr lang="nb-NO" dirty="0" err="1"/>
              <a:t>no</a:t>
            </a:r>
            <a:r>
              <a:rPr lang="nb-NO" dirty="0"/>
              <a:t> water </a:t>
            </a:r>
            <a:r>
              <a:rPr lang="nb-NO" dirty="0" err="1"/>
              <a:t>exchange</a:t>
            </a:r>
            <a:r>
              <a:rPr lang="nb-NO" dirty="0"/>
              <a:t> 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METP </a:t>
            </a:r>
            <a:r>
              <a:rPr lang="nb-NO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Indicates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the </a:t>
            </a:r>
            <a:r>
              <a:rPr lang="nb-NO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potential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impact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on marine/</a:t>
            </a:r>
            <a:r>
              <a:rPr lang="nb-NO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freshwater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organisms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due to </a:t>
            </a:r>
            <a:r>
              <a:rPr lang="nb-NO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toxic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substances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emitted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to the </a:t>
            </a:r>
            <a:r>
              <a:rPr lang="nb-NO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environment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	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>
                <a:highlight>
                  <a:srgbClr val="FFFFFF"/>
                </a:highlight>
              </a:rPr>
              <a:t>Anti-</a:t>
            </a:r>
            <a:r>
              <a:rPr lang="nb-NO" dirty="0" err="1">
                <a:highlight>
                  <a:srgbClr val="FFFFFF"/>
                </a:highlight>
              </a:rPr>
              <a:t>fouling</a:t>
            </a:r>
            <a:r>
              <a:rPr lang="nb-NO" dirty="0">
                <a:highlight>
                  <a:srgbClr val="FFFFFF"/>
                </a:highlight>
              </a:rPr>
              <a:t> agents </a:t>
            </a:r>
            <a:r>
              <a:rPr lang="nb-NO" dirty="0" err="1">
                <a:highlight>
                  <a:srgbClr val="FFFFFF"/>
                </a:highlight>
              </a:rPr>
              <a:t>are</a:t>
            </a:r>
            <a:r>
              <a:rPr lang="nb-NO" dirty="0">
                <a:highlight>
                  <a:srgbClr val="FFFFFF"/>
                </a:highlight>
              </a:rPr>
              <a:t> the </a:t>
            </a:r>
            <a:r>
              <a:rPr lang="nb-NO" dirty="0" err="1">
                <a:highlight>
                  <a:srgbClr val="FFFFFF"/>
                </a:highlight>
              </a:rPr>
              <a:t>main</a:t>
            </a:r>
            <a:r>
              <a:rPr lang="nb-NO" dirty="0">
                <a:highlight>
                  <a:srgbClr val="FFFFFF"/>
                </a:highlight>
              </a:rPr>
              <a:t> drivers</a:t>
            </a:r>
          </a:p>
          <a:p>
            <a:r>
              <a:rPr lang="nb-NO" dirty="0" err="1"/>
              <a:t>Copper</a:t>
            </a:r>
            <a:r>
              <a:rPr lang="nb-NO" dirty="0"/>
              <a:t> and </a:t>
            </a:r>
            <a:r>
              <a:rPr lang="nb-NO" dirty="0" err="1"/>
              <a:t>tralopyril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included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on </a:t>
            </a:r>
            <a:r>
              <a:rPr lang="nb-NO" dirty="0" err="1"/>
              <a:t>literature</a:t>
            </a:r>
            <a:r>
              <a:rPr lang="nb-NO" dirty="0"/>
              <a:t> </a:t>
            </a:r>
            <a:r>
              <a:rPr lang="nb-NO" dirty="0" err="1"/>
              <a:t>values</a:t>
            </a:r>
            <a:r>
              <a:rPr lang="nb-NO" dirty="0"/>
              <a:t> </a:t>
            </a:r>
          </a:p>
          <a:p>
            <a:r>
              <a:rPr lang="nb-NO" dirty="0" err="1"/>
              <a:t>Assumed</a:t>
            </a:r>
            <a:r>
              <a:rPr lang="nb-NO" dirty="0"/>
              <a:t> </a:t>
            </a:r>
            <a:r>
              <a:rPr lang="nb-NO" dirty="0" err="1"/>
              <a:t>nets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integrated</a:t>
            </a:r>
            <a:r>
              <a:rPr lang="nb-NO" dirty="0"/>
              <a:t> </a:t>
            </a:r>
            <a:r>
              <a:rPr lang="nb-NO" dirty="0" err="1"/>
              <a:t>copper</a:t>
            </a:r>
            <a:r>
              <a:rPr lang="nb-NO" dirty="0"/>
              <a:t> for offshore/</a:t>
            </a:r>
            <a:r>
              <a:rPr lang="nb-NO" dirty="0" err="1"/>
              <a:t>exposed</a:t>
            </a:r>
            <a:r>
              <a:rPr lang="nb-NO" dirty="0"/>
              <a:t>, not </a:t>
            </a:r>
            <a:r>
              <a:rPr lang="nb-NO" dirty="0" err="1"/>
              <a:t>modelled</a:t>
            </a:r>
            <a:r>
              <a:rPr lang="nb-NO" dirty="0"/>
              <a:t> </a:t>
            </a:r>
            <a:r>
              <a:rPr lang="nb-NO" dirty="0" err="1"/>
              <a:t>emissions</a:t>
            </a:r>
            <a:r>
              <a:rPr lang="nb-NO" dirty="0"/>
              <a:t> or </a:t>
            </a:r>
            <a:r>
              <a:rPr lang="nb-NO" dirty="0" err="1"/>
              <a:t>leakage</a:t>
            </a:r>
            <a:endParaRPr lang="nb-NO" dirty="0"/>
          </a:p>
          <a:p>
            <a:r>
              <a:rPr lang="nb-NO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807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Figuren viser at the total klimautslipp fra hele næringen inkludert transport til konsumenter i andre land er estimert til 5,2 mil tonn CO2 </a:t>
            </a:r>
            <a:r>
              <a:rPr lang="nb-NO" dirty="0" err="1"/>
              <a:t>ekv</a:t>
            </a:r>
            <a:r>
              <a:rPr lang="nb-NO" dirty="0"/>
              <a:t>. De ulike deler i verdikjeden viser at verdikjeden for fôr og transport viser s</a:t>
            </a:r>
          </a:p>
          <a:p>
            <a:r>
              <a:rPr lang="nb-NO" dirty="0"/>
              <a:t>tørst utslipp.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Det er ikke nok å arbeide for å redusere utslippene fra norsk territorium. Norges innsats for å redusere utslipp andre steder, blant annet knyttet til norsk eksport, norsk import, bistand og teknologiutvikling må samordnes og intensiveres</a:t>
            </a:r>
            <a:r>
              <a:rPr lang="nb-NO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Det er også vesentlig at klimapolitikken ses i sammenheng med naturkrisen og politikk for bærekraftig bruk av arealer både på land og til havs.</a:t>
            </a: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726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Produksjon i sjø (</a:t>
            </a:r>
            <a:r>
              <a:rPr lang="nb-NO" dirty="0" err="1"/>
              <a:t>grow-out</a:t>
            </a:r>
            <a:r>
              <a:rPr lang="nb-NO" dirty="0"/>
              <a:t>) står for kun en liten andel av det total fotavtrykket. Hvis vi ser innen den så kommer semilukket konseptene bedre ut ift. Landbasert og offshore. Dette er når norsk el-miks brukes. Med en energiimport fra Europa vil Landbasert ha størst klimagassutslipp pga. høy strømforbruket. </a:t>
            </a:r>
          </a:p>
          <a:p>
            <a:r>
              <a:rPr lang="nb-NO" dirty="0"/>
              <a:t>I denne </a:t>
            </a:r>
            <a:r>
              <a:rPr lang="nb-NO" dirty="0" err="1"/>
              <a:t>bergningen</a:t>
            </a:r>
            <a:r>
              <a:rPr lang="nb-NO" dirty="0"/>
              <a:t> er det antatt at alle produksjonsformer går på norsk elektrisitets mix </a:t>
            </a:r>
          </a:p>
          <a:p>
            <a:r>
              <a:rPr lang="nb-NO" dirty="0"/>
              <a:t>(</a:t>
            </a:r>
            <a:r>
              <a:rPr lang="nb-NO" dirty="0" err="1"/>
              <a:t>f.eks</a:t>
            </a:r>
            <a:r>
              <a:rPr lang="nb-NO" dirty="0"/>
              <a:t> </a:t>
            </a:r>
            <a:r>
              <a:rPr lang="nb-NO" dirty="0" err="1"/>
              <a:t>havfarm</a:t>
            </a:r>
            <a:r>
              <a:rPr lang="nb-NO" dirty="0"/>
              <a:t> 1 er elektrifisert, men Ocean farm 1 går på dieselaggregat)</a:t>
            </a:r>
          </a:p>
          <a:p>
            <a:r>
              <a:rPr lang="nb-NO" dirty="0"/>
              <a:t>Alle materialer regnes som nye materialer </a:t>
            </a:r>
          </a:p>
          <a:p>
            <a:r>
              <a:rPr lang="nb-NO" dirty="0"/>
              <a:t>Spredning i lukket –</a:t>
            </a:r>
            <a:r>
              <a:rPr lang="nb-NO" dirty="0" err="1"/>
              <a:t>semi</a:t>
            </a:r>
            <a:r>
              <a:rPr lang="nb-NO" dirty="0"/>
              <a:t>-lukket representerer tre anlegg </a:t>
            </a:r>
          </a:p>
          <a:p>
            <a:r>
              <a:rPr lang="nb-NO" dirty="0"/>
              <a:t>Offshore representerer to anlegg.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6263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Scenario 1 – 80% av dagens produksjon</a:t>
            </a:r>
          </a:p>
          <a:p>
            <a:r>
              <a:rPr lang="nb-NO" dirty="0"/>
              <a:t>Scenario 2 – samme produksjon</a:t>
            </a:r>
          </a:p>
          <a:p>
            <a:r>
              <a:rPr lang="nb-NO" dirty="0"/>
              <a:t>Scenario 3- økning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531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Hvis man skal ned til 90% prosent så må produksjonen ned fra dagens scenario i følge Klimamålene.  Det er noen andre tiltak som bruk av resirkulert plast, energieffektivisering som er ikke tatt hensyn til her. </a:t>
            </a:r>
            <a:br>
              <a:rPr lang="nb-NO" dirty="0"/>
            </a:br>
            <a:r>
              <a:rPr lang="nb-NO" dirty="0"/>
              <a:t>Scenario 3 med dobling av produksjonen viser en nedgang av 55% i klimagassutslipp ift. dagens utslipp når tiltakene for biometanol som energikilde og resirkulert stål iverksettes. Biometanol som drivstoff for fartøy </a:t>
            </a:r>
          </a:p>
          <a:p>
            <a:r>
              <a:rPr lang="nb-NO" dirty="0"/>
              <a:t>100% bruk av resirkulert stål </a:t>
            </a:r>
          </a:p>
          <a:p>
            <a:r>
              <a:rPr lang="nb-NO" dirty="0"/>
              <a:t>100% norsk elektrisitet på anlegg. </a:t>
            </a:r>
          </a:p>
          <a:p>
            <a:endParaRPr lang="nb-NO" dirty="0"/>
          </a:p>
          <a:p>
            <a:r>
              <a:rPr lang="nb-NO" dirty="0">
                <a:cs typeface="Calibri"/>
              </a:rPr>
              <a:t>Reduksjon innbefatter infrastruktur også</a:t>
            </a:r>
            <a:r>
              <a:rPr lang="nb-NO" dirty="0">
                <a:cs typeface="+mn-cs"/>
              </a:rPr>
              <a:t> – ikke bare driftsutslipp fra diesel</a:t>
            </a:r>
            <a:endParaRPr lang="nb-NO" dirty="0">
              <a:cs typeface="Calibri" panose="020F0502020204030204"/>
            </a:endParaRPr>
          </a:p>
          <a:p>
            <a:endParaRPr lang="nb-NO" dirty="0">
              <a:cs typeface="Calibri" panose="020F0502020204030204"/>
            </a:endParaRPr>
          </a:p>
          <a:p>
            <a:r>
              <a:rPr lang="nb-NO" dirty="0"/>
              <a:t>Hvis man skal ned til 99% prosent så må produksjonen ned. </a:t>
            </a:r>
            <a:endParaRPr lang="en-US" dirty="0">
              <a:cs typeface="Calibri"/>
            </a:endParaRPr>
          </a:p>
          <a:p>
            <a:r>
              <a:rPr lang="nb-NO" dirty="0">
                <a:cs typeface="Calibri"/>
              </a:rPr>
              <a:t>-Tiltak inkluderer 100% norsk elektrisitet (uten er med 6% import fra EU el mix)</a:t>
            </a:r>
            <a:endParaRPr lang="nb-NO" dirty="0"/>
          </a:p>
          <a:p>
            <a:r>
              <a:rPr lang="nb-NO" dirty="0">
                <a:cs typeface="Calibri" panose="020F0502020204030204"/>
              </a:rPr>
              <a:t>-100% resirkulert stål </a:t>
            </a:r>
          </a:p>
          <a:p>
            <a:r>
              <a:rPr lang="nb-NO" dirty="0">
                <a:cs typeface="Calibri" panose="020F0502020204030204"/>
              </a:rPr>
              <a:t>-100% biometanol i fartøy </a:t>
            </a:r>
          </a:p>
          <a:p>
            <a:endParaRPr lang="nb-NO" dirty="0">
              <a:cs typeface="Calibri" panose="020F0502020204030204"/>
            </a:endParaRPr>
          </a:p>
          <a:p>
            <a:endParaRPr lang="nb-NO" dirty="0">
              <a:cs typeface="Calibri" panose="020F0502020204030204"/>
            </a:endParaRPr>
          </a:p>
          <a:p>
            <a:r>
              <a:rPr lang="nb-NO" dirty="0">
                <a:cs typeface="Calibri" panose="020F0502020204030204"/>
              </a:rPr>
              <a:t>Hvis man kun ser på elektrisitet, diesel produksjon og forbrenning er maksimal reduksjon 85, 81, og 71 % for scenario 1,2 og 3, med tiltakene norsk el mix og </a:t>
            </a:r>
            <a:r>
              <a:rPr lang="nb-NO" dirty="0" err="1">
                <a:cs typeface="Calibri" panose="020F0502020204030204"/>
              </a:rPr>
              <a:t>bio</a:t>
            </a:r>
            <a:r>
              <a:rPr lang="nb-NO" dirty="0">
                <a:cs typeface="Calibri" panose="020F0502020204030204"/>
              </a:rPr>
              <a:t>-metanol på fartøy. </a:t>
            </a:r>
          </a:p>
          <a:p>
            <a:r>
              <a:rPr lang="nb-NO" dirty="0">
                <a:cs typeface="Calibri" panose="020F0502020204030204"/>
              </a:rPr>
              <a:t>Da er det nok mulig med 90% reduksjon dersom en </a:t>
            </a:r>
            <a:r>
              <a:rPr lang="nb-NO" dirty="0" err="1">
                <a:cs typeface="Calibri" panose="020F0502020204030204"/>
              </a:rPr>
              <a:t>itillegg</a:t>
            </a:r>
            <a:r>
              <a:rPr lang="nb-NO" dirty="0">
                <a:cs typeface="Calibri" panose="020F0502020204030204"/>
              </a:rPr>
              <a:t> tar i bruk batterier, solcellepanel </a:t>
            </a:r>
            <a:r>
              <a:rPr lang="nb-NO" dirty="0" err="1">
                <a:cs typeface="Calibri" panose="020F0502020204030204"/>
              </a:rPr>
              <a:t>etc</a:t>
            </a:r>
            <a:r>
              <a:rPr lang="nb-NO" dirty="0">
                <a:cs typeface="Calibri" panose="020F0502020204030204"/>
              </a:rPr>
              <a:t> på anlegg som nå går på dieselgeneratorer, men det har vi ikke sett på i </a:t>
            </a:r>
            <a:r>
              <a:rPr lang="nb-NO" dirty="0" err="1">
                <a:cs typeface="Calibri" panose="020F0502020204030204"/>
              </a:rPr>
              <a:t>PåLaks</a:t>
            </a:r>
            <a:r>
              <a:rPr lang="nb-NO" dirty="0">
                <a:cs typeface="Calibri" panose="020F0502020204030204"/>
              </a:rPr>
              <a:t> </a:t>
            </a:r>
          </a:p>
          <a:p>
            <a:endParaRPr lang="nb-NO" dirty="0"/>
          </a:p>
          <a:p>
            <a:r>
              <a:rPr lang="nb-NO" dirty="0"/>
              <a:t>Liste andre tiltak: bruk av resirkulert plast, lavutslipps-energibærere for drift av anlegg (tradisjonell, nedsenkbar har en andel på </a:t>
            </a:r>
            <a:r>
              <a:rPr lang="nb-NO" dirty="0" err="1"/>
              <a:t>ca</a:t>
            </a:r>
            <a:r>
              <a:rPr lang="nb-NO" dirty="0"/>
              <a:t> 40% dieselgeneratorer, offshore er 100% fossilt)   </a:t>
            </a:r>
            <a:endParaRPr lang="nb-NO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664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Selv om en dobling av produksjon med noen tiltak viser en nedgang i klimagassutslipp, presset på areal på land og strømforbruket økes betydelig.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238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latin typeface="Calibri Light"/>
                <a:cs typeface="Calibri Light"/>
              </a:rPr>
              <a:t>Over 50% av verdiskapingen ligger i øvrig verdikjede og ringvirkningsnæringer</a:t>
            </a:r>
          </a:p>
          <a:p>
            <a:r>
              <a:rPr lang="nb-NO">
                <a:latin typeface="Calibri Light"/>
                <a:cs typeface="Calibri Light"/>
              </a:rPr>
              <a:t>Nye produksjonsformer kan gi noe høyere verdiskaping per produsert kg til leverandører</a:t>
            </a:r>
            <a:endParaRPr lang="nb-NO"/>
          </a:p>
          <a:p>
            <a:endParaRPr lang="nb-NO">
              <a:latin typeface="Calibri Light"/>
              <a:cs typeface="Calibri Light"/>
            </a:endParaRPr>
          </a:p>
          <a:p>
            <a:endParaRPr lang="nb-NO">
              <a:latin typeface="Calibri Light"/>
              <a:cs typeface="Calibri Light"/>
            </a:endParaRPr>
          </a:p>
          <a:p>
            <a:r>
              <a:rPr lang="nb-NO">
                <a:latin typeface="Calibri Light"/>
                <a:cs typeface="Calibri Light"/>
              </a:rPr>
              <a:t>Høyere investeringskostnader per produsert kg for nye produksjonsformer</a:t>
            </a:r>
          </a:p>
          <a:p>
            <a:r>
              <a:rPr lang="nb-NO">
                <a:latin typeface="Calibri Light"/>
                <a:cs typeface="Calibri Light"/>
              </a:rPr>
              <a:t>Kapitalslitet blir også større for nye produksjonsformer</a:t>
            </a:r>
            <a:endParaRPr lang="nb-NO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874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8972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  <a:endParaRPr lang="nb-NO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B6EFE-9CAD-633A-F77C-EF13F0D5E22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8"/>
            <a:ext cx="3488120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623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428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642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88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973847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2111259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969986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2107398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973847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2111259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969986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2107398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547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1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8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70912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709123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709123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709123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198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, 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DB878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669367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EFCC6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669366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CDFAE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669366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14B978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669366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236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9057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73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7713" y="2828835"/>
            <a:ext cx="6336575" cy="120032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5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B31F07-7988-4E6E-9EB1-1E331F9F37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8271-5187-4431-9708-C927DF0F7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5768DF2-6EBF-48BC-A321-F4FD5285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023F19-6759-EB69-636C-44309C22BD0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8"/>
            <a:ext cx="3488120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9586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29CB-E8E5-F730-DA6D-BB0E081FD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D5A67-F5FA-7148-9E14-BC26ED683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69236-4FAC-4CD7-3785-B55DB0AF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DD114-45EA-0B6D-8D7E-76F731E7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44D51-88F4-71B3-797F-BD4EADC6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3FF3-F9F8-4244-9FA4-6AF0BFCC739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494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l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k 28">
            <a:extLst>
              <a:ext uri="{FF2B5EF4-FFF2-40B4-BE49-F238E27FC236}">
                <a16:creationId xmlns:a16="http://schemas.microsoft.com/office/drawing/2014/main" id="{09FFE677-847B-E73D-933C-61ECAC811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6821979" cy="6858000"/>
          </a:xfrm>
          <a:prstGeom prst="rect">
            <a:avLst/>
          </a:prstGeom>
        </p:spPr>
      </p:pic>
      <p:pic>
        <p:nvPicPr>
          <p:cNvPr id="31" name="Grafikk 30">
            <a:extLst>
              <a:ext uri="{FF2B5EF4-FFF2-40B4-BE49-F238E27FC236}">
                <a16:creationId xmlns:a16="http://schemas.microsoft.com/office/drawing/2014/main" id="{4A932CDC-FCFE-81EC-9B6A-320628333A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323445" y="0"/>
            <a:ext cx="4868555" cy="6869331"/>
          </a:xfrm>
          <a:prstGeom prst="rect">
            <a:avLst/>
          </a:prstGeom>
        </p:spPr>
      </p:pic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B3251163-E7F0-ACB7-C57B-4464FA31B1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122" y="4924408"/>
            <a:ext cx="3281038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32" name="Tittel 31">
            <a:extLst>
              <a:ext uri="{FF2B5EF4-FFF2-40B4-BE49-F238E27FC236}">
                <a16:creationId xmlns:a16="http://schemas.microsoft.com/office/drawing/2014/main" id="{D85DF19C-8699-CAAB-6157-2ECDDC897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121" y="3142284"/>
            <a:ext cx="5048879" cy="1596130"/>
          </a:xfr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7F2E2C54-3A08-0112-95E7-5B27DDBBBD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121" y="559165"/>
            <a:ext cx="1190383" cy="247505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7269372-71C2-8F74-D72F-FF660AB1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Frøya, </a:t>
            </a:r>
            <a:r>
              <a:rPr lang="nb-NO" dirty="0" err="1"/>
              <a:t>Oct</a:t>
            </a:r>
            <a:r>
              <a:rPr lang="nb-NO" dirty="0"/>
              <a:t> 25th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2E5C72-B215-66BA-B2BC-45267E0E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SSB , </a:t>
            </a:r>
            <a:r>
              <a:rPr lang="nb-NO" dirty="0" err="1"/>
              <a:t>Statistics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6351DA-AEC5-5AC0-A375-73FE8CB8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0084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EEDD0BA7-C436-7FE0-64B1-EBC49CF4FA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8972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  <a:endParaRPr lang="nb-NO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1B4F5CB-508E-40CD-99E9-A75C5CF518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E4096-9A09-FBED-C1E7-FEFE02F1696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9"/>
            <a:ext cx="3488119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3850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8B97A22-7072-4F9B-9DE7-1E83A7AB9B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8271-5187-4431-9708-C927DF0F7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5768DF2-6EBF-48BC-A321-F4FD5285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597384E-57FD-4F04-8C50-6AF0A2BD8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8D0D5-4142-8923-1F30-87F81C50F26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9"/>
            <a:ext cx="3488119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8187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691721E-7EAA-4CAE-8AD6-46313E87B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E397CE-3BE9-4B6D-A6CA-DA7C6931A2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48FCAF9-0444-4E65-BC4B-318753FE8C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28278C-DF93-4814-8B34-D031DEE1A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B83B5-5908-DF89-41BA-94832817B52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9"/>
            <a:ext cx="3488119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4551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189" y="2259018"/>
            <a:ext cx="10713721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7783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8FDB28-774C-23CB-1CC9-933DDC719F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89" y="2259018"/>
            <a:ext cx="10713721" cy="39100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16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5" y="379964"/>
            <a:ext cx="4031018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375472" cy="39100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824F-C3C0-D97F-72E5-E9754DEF17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498" y="6354539"/>
            <a:ext cx="3488119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5532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4918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660400"/>
            <a:ext cx="5149124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2660400"/>
            <a:ext cx="5149126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191520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71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E681C5-2E1A-4844-89DA-ACB28B04E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D8E8E2B-3F64-4903-BA11-88E076433F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918834-87D5-450E-9F18-8DFFE8EF3E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1163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660399"/>
            <a:ext cx="3064510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2660399"/>
            <a:ext cx="3064510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2660400"/>
            <a:ext cx="306451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6821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2660400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9304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8888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8209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973847"/>
            <a:ext cx="2247099" cy="4325353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2111259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969986"/>
            <a:ext cx="2247099" cy="4325353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2107398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973847"/>
            <a:ext cx="2247099" cy="4321492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2111259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969986"/>
            <a:ext cx="2247099" cy="4329214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2107398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10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060306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967500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2125314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060306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967500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2125314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060306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967500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2125314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060306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967500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2125314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3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9754A88-59FE-61BF-7D2B-6E43655B1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047054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DB878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  <a:endParaRPr lang="nb-NO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76BA10D-9082-15DC-F04B-76C826DB02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047054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EFCC6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E4E60F7-6972-8FCD-B395-F74B8191523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047054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CDFAE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05A50BC-D84A-A4EA-E1A5-5EE8CD83F8F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047054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14B978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629610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629609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629609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629609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2571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640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737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7713" y="2828835"/>
            <a:ext cx="6336575" cy="120032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973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189" y="2259018"/>
            <a:ext cx="10752429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5436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7E2B3-6F8D-E9A1-1C6C-3248325BBC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66574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C39F5B-006F-0AE4-AE38-1C0F9343E86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2924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Rød">
    <p:bg>
      <p:bgPr>
        <a:solidFill>
          <a:srgbClr val="DE9D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47BDF-8B4A-A73D-84DD-73FFC7E92C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283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75DB9-E2A7-5147-0D09-6C7B99412E6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8175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31927-AD98-66DE-D978-26CF854123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0407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Mørk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CEE7-DBA2-5473-B933-F8F1A22876C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6493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33820-83DD-EBD4-9A3E-7157895EE3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2138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Gul">
    <p:bg>
      <p:bgPr>
        <a:solidFill>
          <a:srgbClr val="EAD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927A-CE72-B2BF-0899-A3E0B10E06F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5799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3F787-3D9D-8555-93E4-ECDC90418A8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203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Lilla">
    <p:bg>
      <p:bgPr>
        <a:solidFill>
          <a:srgbClr val="BB7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521AD-2E85-FCC5-6DF6-9BE9491D59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696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973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9A6873-4866-A831-C03C-EDB2A88B4E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89" y="2259018"/>
            <a:ext cx="10752428" cy="39100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13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4031017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89" y="2259018"/>
            <a:ext cx="5375472" cy="39100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F1C1E1E-7CC8-8501-5FC2-047CC63F63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498" y="6354538"/>
            <a:ext cx="3488120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706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85522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0884" y="2285522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186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060972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060972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A91F-F314-DA23-B68D-55610B3CEF1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8190" y="2806172"/>
            <a:ext cx="5149124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91621-DD0F-5BAC-86B5-A9195533235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60884" y="2806172"/>
            <a:ext cx="5149126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736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2D09-BC74-5579-57A0-A67D4506C6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8190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99126-E3BA-4E6A-BAA2-190E6748947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01845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17D77-732D-AC5C-0904-B7F8E979157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45500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10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4.sv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89" y="2259018"/>
            <a:ext cx="10752429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4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660" r:id="rId2"/>
    <p:sldLayoutId id="2147483688" r:id="rId3"/>
    <p:sldLayoutId id="2147483670" r:id="rId4"/>
    <p:sldLayoutId id="2147483795" r:id="rId5"/>
    <p:sldLayoutId id="2147483650" r:id="rId6"/>
    <p:sldLayoutId id="2147483661" r:id="rId7"/>
    <p:sldLayoutId id="2147483704" r:id="rId8"/>
    <p:sldLayoutId id="2147483692" r:id="rId9"/>
    <p:sldLayoutId id="2147483705" r:id="rId10"/>
    <p:sldLayoutId id="2147483714" r:id="rId11"/>
    <p:sldLayoutId id="2147483697" r:id="rId12"/>
    <p:sldLayoutId id="2147483715" r:id="rId13"/>
    <p:sldLayoutId id="2147483717" r:id="rId14"/>
    <p:sldLayoutId id="2147483749" r:id="rId15"/>
    <p:sldLayoutId id="2147483790" r:id="rId16"/>
    <p:sldLayoutId id="2147483696" r:id="rId17"/>
    <p:sldLayoutId id="2147483789" r:id="rId18"/>
    <p:sldLayoutId id="2147483668" r:id="rId19"/>
    <p:sldLayoutId id="2147483797" r:id="rId20"/>
    <p:sldLayoutId id="214748379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10752428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FEE7967-53CC-4021-BDEB-20FE13A5732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3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96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91" r:id="rId17"/>
    <p:sldLayoutId id="214748378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70B88-1D4D-44C9-AC83-BD74551F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692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93" r:id="rId3"/>
    <p:sldLayoutId id="2147483710" r:id="rId4"/>
    <p:sldLayoutId id="2147483709" r:id="rId5"/>
    <p:sldLayoutId id="2147483711" r:id="rId6"/>
    <p:sldLayoutId id="2147483712" r:id="rId7"/>
    <p:sldLayoutId id="2147483792" r:id="rId8"/>
    <p:sldLayoutId id="2147483713" r:id="rId9"/>
    <p:sldLayoutId id="214748379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6" Type="http://schemas.openxmlformats.org/officeDocument/2006/relationships/hyperlink" Target="https://www.fhf.no/prosjekter/prosjektbasen/901833/" TargetMode="Externa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f.no/prosjekter/prosjektbasen/901833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14/relationships/chartEx" Target="../charts/chartEx2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343" y="1648047"/>
            <a:ext cx="6049927" cy="2477386"/>
          </a:xfrm>
        </p:spPr>
        <p:txBody>
          <a:bodyPr>
            <a:normAutofit/>
          </a:bodyPr>
          <a:lstStyle/>
          <a:p>
            <a:r>
              <a:rPr lang="nb-NO" sz="3600" i="1" dirty="0"/>
              <a:t>Lakseoppdrett i 2050: </a:t>
            </a:r>
            <a:br>
              <a:rPr lang="nb-NO" sz="3600" i="1" dirty="0"/>
            </a:br>
            <a:r>
              <a:rPr lang="nb-NO" sz="3600" i="1" dirty="0"/>
              <a:t>Hvor bærekraftig blir framtidens produksjonsformer og teknologi?</a:t>
            </a:r>
            <a:endParaRPr lang="nb-NO" sz="36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503" y="4263386"/>
            <a:ext cx="6049927" cy="1440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600" dirty="0"/>
              <a:t>Shraddha Mehta, Andrea Viken Strand, Hans Tobias Slette, Elisabeth Fugger, Cristina Maria Iordan, Marit Schei Olsen, Bård Misund, Ellie Johansen </a:t>
            </a:r>
          </a:p>
          <a:p>
            <a:r>
              <a:rPr lang="nb-NO" sz="1600" dirty="0">
                <a:solidFill>
                  <a:srgbClr val="002060"/>
                </a:solidFill>
              </a:rPr>
              <a:t>30.10.2024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E8663-418D-13B7-F89D-1960A87FBB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nb-NO"/>
              <a:t> </a:t>
            </a: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9300F-5E10-D8FD-38CB-23075D7AA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784" y="6308088"/>
            <a:ext cx="1126783" cy="434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AA2D1B-3B90-5845-5939-4AF3289EF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03" y="6308088"/>
            <a:ext cx="1517762" cy="434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C16E00-58E0-E391-C241-684C38570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124" y="6308088"/>
            <a:ext cx="1494683" cy="434751"/>
          </a:xfrm>
          <a:prstGeom prst="rect">
            <a:avLst/>
          </a:prstGeom>
        </p:spPr>
      </p:pic>
      <p:pic>
        <p:nvPicPr>
          <p:cNvPr id="4" name="Plassholder for bilde 7">
            <a:extLst>
              <a:ext uri="{FF2B5EF4-FFF2-40B4-BE49-F238E27FC236}">
                <a16:creationId xmlns:a16="http://schemas.microsoft.com/office/drawing/2014/main" id="{5BACD7FC-ABC1-6391-4CD7-8D42B07E40A8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6"/>
          <a:srcRect l="9639" r="9568" b="-3"/>
          <a:stretch/>
        </p:blipFill>
        <p:spPr>
          <a:xfrm>
            <a:off x="6853010" y="-235908"/>
            <a:ext cx="5708960" cy="732981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7B3C13-87A4-0C63-01DB-9FA2371B2902}"/>
              </a:ext>
            </a:extLst>
          </p:cNvPr>
          <p:cNvSpPr txBox="1"/>
          <p:nvPr/>
        </p:nvSpPr>
        <p:spPr>
          <a:xfrm>
            <a:off x="6853010" y="6411433"/>
            <a:ext cx="570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Illustrasjon generert av NTNU Samfunnsforskning med </a:t>
            </a:r>
            <a:r>
              <a:rPr lang="nb-NO" sz="1600" dirty="0" err="1">
                <a:solidFill>
                  <a:schemeClr val="bg1"/>
                </a:solidFill>
              </a:rPr>
              <a:t>Dall</a:t>
            </a:r>
            <a:r>
              <a:rPr lang="nb-NO" sz="1600" dirty="0">
                <a:solidFill>
                  <a:schemeClr val="bg1"/>
                </a:solidFill>
              </a:rPr>
              <a:t> E  </a:t>
            </a:r>
          </a:p>
        </p:txBody>
      </p:sp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48FECE8E-026D-CAFD-13F9-F08182A22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22" y="190739"/>
            <a:ext cx="1416243" cy="8360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2961B8-D87D-53A0-57A2-6B94300F3A7A}"/>
              </a:ext>
            </a:extLst>
          </p:cNvPr>
          <p:cNvSpPr txBox="1"/>
          <p:nvPr/>
        </p:nvSpPr>
        <p:spPr>
          <a:xfrm>
            <a:off x="1987169" y="990755"/>
            <a:ext cx="158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Pålaks</a:t>
            </a:r>
            <a:r>
              <a:rPr lang="nb-NO" dirty="0"/>
              <a:t>: 901833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0726E-2968-DEB9-398B-8F9CD0C1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Sysselsetting </a:t>
            </a: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52A8C-F556-14E8-AEBD-E0CE8B738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" y="2259196"/>
            <a:ext cx="5496316" cy="3519620"/>
          </a:xfrm>
          <a:prstGeom prst="rect">
            <a:avLst/>
          </a:prstGeom>
        </p:spPr>
      </p:pic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70ABB262-726F-FC9A-15AE-FB17978AEC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080"/>
          <a:stretch/>
        </p:blipFill>
        <p:spPr>
          <a:xfrm>
            <a:off x="5807401" y="2241997"/>
            <a:ext cx="6073514" cy="355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5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7A1F-3AD4-3C7F-C888-A195CF02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Sosial bærekraft 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64939-6C8E-5ECD-17E0-73B7DE31AA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9B54A7-FA31-38CA-D150-423C0D8EB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723122"/>
              </p:ext>
            </p:extLst>
          </p:nvPr>
        </p:nvGraphicFramePr>
        <p:xfrm>
          <a:off x="434788" y="1972235"/>
          <a:ext cx="11322423" cy="4084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74141">
                  <a:extLst>
                    <a:ext uri="{9D8B030D-6E8A-4147-A177-3AD203B41FA5}">
                      <a16:colId xmlns:a16="http://schemas.microsoft.com/office/drawing/2014/main" val="838126104"/>
                    </a:ext>
                  </a:extLst>
                </a:gridCol>
                <a:gridCol w="3774141">
                  <a:extLst>
                    <a:ext uri="{9D8B030D-6E8A-4147-A177-3AD203B41FA5}">
                      <a16:colId xmlns:a16="http://schemas.microsoft.com/office/drawing/2014/main" val="3930735464"/>
                    </a:ext>
                  </a:extLst>
                </a:gridCol>
                <a:gridCol w="3774141">
                  <a:extLst>
                    <a:ext uri="{9D8B030D-6E8A-4147-A177-3AD203B41FA5}">
                      <a16:colId xmlns:a16="http://schemas.microsoft.com/office/drawing/2014/main" val="4075157703"/>
                    </a:ext>
                  </a:extLst>
                </a:gridCol>
              </a:tblGrid>
              <a:tr h="420487">
                <a:tc>
                  <a:txBody>
                    <a:bodyPr/>
                    <a:lstStyle/>
                    <a:p>
                      <a:pPr algn="ctr"/>
                      <a:r>
                        <a:rPr lang="nb-NO" sz="2000" b="1">
                          <a:solidFill>
                            <a:schemeClr val="tx1"/>
                          </a:solidFill>
                        </a:rPr>
                        <a:t>Scenario 1 – Nedgang </a:t>
                      </a:r>
                      <a:endParaRPr lang="nb-NO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1">
                          <a:solidFill>
                            <a:schemeClr val="tx1"/>
                          </a:solidFill>
                        </a:rPr>
                        <a:t>Scenario 2 - Stabillisering</a:t>
                      </a:r>
                      <a:endParaRPr lang="nb-NO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1">
                          <a:solidFill>
                            <a:schemeClr val="tx1"/>
                          </a:solidFill>
                        </a:rPr>
                        <a:t>Scenario 3 – Økning </a:t>
                      </a:r>
                    </a:p>
                    <a:p>
                      <a:pPr algn="ctr"/>
                      <a:endParaRPr lang="nb-NO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630010"/>
                  </a:ext>
                </a:extLst>
              </a:tr>
              <a:tr h="2905419">
                <a:tc>
                  <a:txBody>
                    <a:bodyPr/>
                    <a:lstStyle/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Mindre aksept for vekst og svake reguleringsmekanismer</a:t>
                      </a:r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endParaRPr lang="nb-NO" dirty="0"/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Produksjonsnedgang reduserer ringvirkninger og svekker leverandørnæringen</a:t>
                      </a:r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endParaRPr lang="nb-NO" dirty="0"/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Tiltak som bedrer miljømessig bærekraft antas å ha positiv påvirkning på aksept</a:t>
                      </a:r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endParaRPr lang="nb-NO" dirty="0"/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Bedre ressursbruk med ny produksjonsteknologi</a:t>
                      </a:r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endParaRPr lang="nb-NO" dirty="0"/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Balanse mellom å redusere ytterligere negativ påvirkning og opprettholde produksjonen 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Produksjonsvekst og teknologisk utvikling fører til positive samfunnsøkonomiske ringvirkninger</a:t>
                      </a:r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endParaRPr lang="nb-NO" dirty="0"/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Positiv innvirkning på sosial aksept</a:t>
                      </a:r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endParaRPr lang="nb-NO" dirty="0"/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Målkonflikter mellom samfunnsøkonomiske fordeler og negativ miljøpåvirkning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91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84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44C5CB-59A9-E6ED-C4BC-4AE5AD9D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730" y="1541721"/>
            <a:ext cx="10823944" cy="44231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>
                <a:latin typeface="+mn-lt"/>
              </a:rPr>
              <a:t>Energibærere og energiforbruk er de viktigste driverne for klimagassutslipp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>
                <a:latin typeface="+mn-lt"/>
              </a:rPr>
              <a:t>Vekst er mulig uten å øke klimagassutslippene dersom ambisiøse tiltak iverksettes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>
                <a:latin typeface="+mn-lt"/>
              </a:rPr>
              <a:t>Klare målkonflikter mellom økonomiske og miljømessige dimensjoner når fremtidig vekst vurderes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>
                <a:latin typeface="+mn-lt"/>
              </a:rPr>
              <a:t>Miljøpåvirkning fra fôr og transport til markedet er fortsatt en utfordring </a:t>
            </a:r>
            <a:r>
              <a:rPr lang="nb-NO" sz="2800" dirty="0">
                <a:latin typeface="+mn-lt"/>
                <a:cs typeface="Calibri Light"/>
              </a:rPr>
              <a:t>for å nå klimamålene i 2030 og 2050. </a:t>
            </a:r>
            <a:endParaRPr lang="en-GB" sz="28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B904F0-3EBC-D31F-665E-F62397EE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056" y="324656"/>
            <a:ext cx="5048879" cy="676275"/>
          </a:xfrm>
        </p:spPr>
        <p:txBody>
          <a:bodyPr/>
          <a:lstStyle/>
          <a:p>
            <a:r>
              <a:rPr lang="en-GB" dirty="0" err="1"/>
              <a:t>Oppsummering</a:t>
            </a:r>
            <a:r>
              <a:rPr lang="en-GB" dirty="0"/>
              <a:t> 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1DC44-1584-E2B1-3735-2A6FCAEC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38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A7728D-7133-4A50-AAD2-58F5F430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E72AE1-6121-958B-F0A4-AB301A85BF01}"/>
              </a:ext>
            </a:extLst>
          </p:cNvPr>
          <p:cNvSpPr txBox="1"/>
          <p:nvPr/>
        </p:nvSpPr>
        <p:spPr>
          <a:xfrm>
            <a:off x="1126721" y="3617052"/>
            <a:ext cx="9643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Kontakt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Shraddha Mehta 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shraddha.mehta@sintef.no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Nettside</a:t>
            </a:r>
            <a:r>
              <a:rPr lang="en-GB" sz="2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https://www.fhf.no/prosjekter/prosjektbasen/901833/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84370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114A0F-406D-EA6A-83E8-C11B3158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993" y="163386"/>
            <a:ext cx="10089356" cy="1051168"/>
          </a:xfrm>
        </p:spPr>
        <p:txBody>
          <a:bodyPr/>
          <a:lstStyle/>
          <a:p>
            <a:r>
              <a:rPr lang="nb-NO" dirty="0"/>
              <a:t>Utfordringer og behov videre forsking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6FE79-7D4C-B843-BF31-534C9B097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Hvordan kan arealbruk på land knyttet til </a:t>
            </a:r>
            <a:r>
              <a:rPr lang="nb-NO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smolt</a:t>
            </a:r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or landbasert matfisk </a:t>
            </a: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reduseres? </a:t>
            </a:r>
            <a:endParaRPr lang="nb-NO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Slam oppsamling i sjø, </a:t>
            </a:r>
            <a:r>
              <a:rPr lang="nb-NO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avvanning</a:t>
            </a:r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og transport </a:t>
            </a: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til land for etterbehandling (biogass, biokull osv.) – en nye verdikjede </a:t>
            </a:r>
          </a:p>
          <a:p>
            <a:endParaRPr lang="nb-NO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Vedlikehold av nye produksjonsformer og behov for logistikk, kunnskap og erfaring </a:t>
            </a:r>
          </a:p>
          <a:p>
            <a:endParaRPr lang="nb-NO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Bedre tilgang til data fra drift av nye produksjonsformer, lagring og deling av data </a:t>
            </a:r>
          </a:p>
          <a:p>
            <a:endParaRPr lang="nb-NO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55EE4-3C3A-6096-F0E0-116F3F1D47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678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6717-DC4A-5D61-0C31-DC9490C2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901514" cy="675838"/>
          </a:xfrm>
        </p:spPr>
        <p:txBody>
          <a:bodyPr/>
          <a:lstStyle/>
          <a:p>
            <a:r>
              <a:rPr lang="nb-NO"/>
              <a:t>Hovedaktiviteter i prosjektet Pålaks (2023-2024)</a:t>
            </a:r>
            <a:endParaRPr lang="nb-NO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6EE59C1-7619-6D6E-46C2-8B012336B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384095"/>
              </p:ext>
            </p:extLst>
          </p:nvPr>
        </p:nvGraphicFramePr>
        <p:xfrm>
          <a:off x="-568699" y="1221729"/>
          <a:ext cx="12760699" cy="496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600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EF5A-188A-C82E-5305-CE42C01D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4933156" cy="1051168"/>
          </a:xfrm>
        </p:spPr>
        <p:txBody>
          <a:bodyPr/>
          <a:lstStyle/>
          <a:p>
            <a:r>
              <a:rPr lang="nb-NO"/>
              <a:t>Vurdering av bærekraft i scenarier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CBC0C-EE0C-AEAC-E506-F501E015AE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57" y="1999807"/>
            <a:ext cx="5505451" cy="4330514"/>
          </a:xfrm>
        </p:spPr>
        <p:txBody>
          <a:bodyPr>
            <a:normAutofit/>
          </a:bodyPr>
          <a:lstStyle/>
          <a:p>
            <a:r>
              <a:rPr lang="nb-NO" dirty="0"/>
              <a:t>Miljømessig bærekraft </a:t>
            </a:r>
          </a:p>
          <a:p>
            <a:pPr lvl="1"/>
            <a:r>
              <a:rPr lang="nb-NO" dirty="0"/>
              <a:t>Klimafotavtrykk, marin eutrofieringspotensial og marin økotoksisitetspotensial</a:t>
            </a:r>
          </a:p>
          <a:p>
            <a:r>
              <a:rPr lang="nb-NO" dirty="0"/>
              <a:t>Sosial bærekraft</a:t>
            </a:r>
          </a:p>
          <a:p>
            <a:pPr lvl="1"/>
            <a:r>
              <a:rPr lang="nb-NO" dirty="0"/>
              <a:t>Kvalitative vurderinger av konflikter, aksept</a:t>
            </a:r>
          </a:p>
          <a:p>
            <a:r>
              <a:rPr lang="nb-NO" dirty="0"/>
              <a:t>Økonomisk bærekraft</a:t>
            </a:r>
          </a:p>
          <a:p>
            <a:pPr lvl="1"/>
            <a:r>
              <a:rPr lang="nb-NO" dirty="0"/>
              <a:t>Kvantifisering av verdiskaping, investeringer og sysselsetting </a:t>
            </a:r>
          </a:p>
          <a:p>
            <a:pPr lvl="1"/>
            <a:endParaRPr lang="nb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D5493-3991-FE38-BCA3-98D6851F4E26}"/>
              </a:ext>
            </a:extLst>
          </p:cNvPr>
          <p:cNvSpPr txBox="1"/>
          <p:nvPr/>
        </p:nvSpPr>
        <p:spPr>
          <a:xfrm>
            <a:off x="1953006" y="615487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tx2"/>
                </a:solidFill>
              </a:rPr>
              <a:t>Link til prosjektrapporter: </a:t>
            </a:r>
            <a:r>
              <a:rPr lang="nb-NO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https://www.fhf.no/prosjekter/prosjektbasen/901833/</a:t>
            </a:r>
            <a:r>
              <a:rPr lang="nb-NO">
                <a:solidFill>
                  <a:schemeClr val="tx2"/>
                </a:solidFill>
              </a:rPr>
              <a:t>  </a:t>
            </a:r>
            <a:endParaRPr lang="nb-NO" dirty="0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5BD6D9-0832-0D2C-D219-6AD901588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979" y="-20490"/>
            <a:ext cx="2544285" cy="3592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85D780-4E85-A8D9-C6D0-0F9325D91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264" y="0"/>
            <a:ext cx="2490242" cy="3510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5B851E-9905-9256-3E11-DBC95B81AD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29"/>
          <a:stretch/>
        </p:blipFill>
        <p:spPr>
          <a:xfrm>
            <a:off x="7352611" y="3384991"/>
            <a:ext cx="2486653" cy="3510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17520-42A7-F483-1C55-DE0CE62E72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1865" y="3384990"/>
            <a:ext cx="2486652" cy="35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8ABF-7254-BC32-9EAD-37E31E2B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481" y="369332"/>
            <a:ext cx="10050370" cy="711323"/>
          </a:xfrm>
        </p:spPr>
        <p:txBody>
          <a:bodyPr/>
          <a:lstStyle/>
          <a:p>
            <a:r>
              <a:rPr lang="nb-NO" dirty="0"/>
              <a:t>Klimagassutslipp fra hele næringen og fordelt på verdikjeden 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Diagram 4">
                <a:extLst>
                  <a:ext uri="{FF2B5EF4-FFF2-40B4-BE49-F238E27FC236}">
                    <a16:creationId xmlns:a16="http://schemas.microsoft.com/office/drawing/2014/main" id="{0080C1C8-EF6D-3C4E-35D4-C66B48E64490}"/>
                  </a:ext>
                </a:extLst>
              </p:cNvPr>
              <p:cNvGraphicFramePr/>
              <p:nvPr/>
            </p:nvGraphicFramePr>
            <p:xfrm>
              <a:off x="3432432" y="1626781"/>
              <a:ext cx="8736419" cy="493631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Diagram 4">
                <a:extLst>
                  <a:ext uri="{FF2B5EF4-FFF2-40B4-BE49-F238E27FC236}">
                    <a16:creationId xmlns:a16="http://schemas.microsoft.com/office/drawing/2014/main" id="{0080C1C8-EF6D-3C4E-35D4-C66B48E644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2432" y="1626781"/>
                <a:ext cx="8736419" cy="4936315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E70191-0226-3352-5630-E36989344DEB}"/>
              </a:ext>
            </a:extLst>
          </p:cNvPr>
          <p:cNvSpPr txBox="1"/>
          <p:nvPr/>
        </p:nvSpPr>
        <p:spPr>
          <a:xfrm>
            <a:off x="9664883" y="6488668"/>
            <a:ext cx="2503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Kilde: Ziegler et al., 2024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66FBAD-B545-7180-5996-FBBDB8DCC2D6}"/>
              </a:ext>
            </a:extLst>
          </p:cNvPr>
          <p:cNvSpPr/>
          <p:nvPr/>
        </p:nvSpPr>
        <p:spPr>
          <a:xfrm>
            <a:off x="101543" y="2234045"/>
            <a:ext cx="3330890" cy="325235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tx2"/>
                </a:solidFill>
              </a:rPr>
              <a:t>Totalt klimagassutslipp fra norsk havbruksnæring</a:t>
            </a:r>
          </a:p>
          <a:p>
            <a:pPr algn="ctr"/>
            <a:r>
              <a:rPr lang="nb-NO" sz="2000" b="1" dirty="0">
                <a:solidFill>
                  <a:schemeClr val="tx2"/>
                </a:solidFill>
              </a:rPr>
              <a:t> 5,2 </a:t>
            </a:r>
            <a:r>
              <a:rPr lang="nb-NO" sz="2000" b="1" dirty="0" err="1">
                <a:solidFill>
                  <a:schemeClr val="tx2"/>
                </a:solidFill>
              </a:rPr>
              <a:t>Mtonn</a:t>
            </a:r>
            <a:r>
              <a:rPr lang="nb-NO" sz="2000" b="1" dirty="0">
                <a:solidFill>
                  <a:schemeClr val="tx2"/>
                </a:solidFill>
              </a:rPr>
              <a:t> CO</a:t>
            </a:r>
            <a:r>
              <a:rPr lang="nb-NO" sz="2000" b="1" baseline="-25000" dirty="0">
                <a:solidFill>
                  <a:schemeClr val="tx2"/>
                </a:solidFill>
              </a:rPr>
              <a:t>2 </a:t>
            </a:r>
            <a:r>
              <a:rPr lang="nb-NO" sz="2000" b="1" dirty="0" err="1">
                <a:solidFill>
                  <a:schemeClr val="tx2"/>
                </a:solidFill>
              </a:rPr>
              <a:t>ekv</a:t>
            </a:r>
            <a:r>
              <a:rPr lang="nb-NO" sz="2000" b="1" dirty="0">
                <a:solidFill>
                  <a:schemeClr val="tx2"/>
                </a:solidFill>
              </a:rPr>
              <a:t>./år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C02C47-6AF7-0AAD-95C0-95A61CB0FBCE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766988" y="1722474"/>
            <a:ext cx="1750504" cy="511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D5AE83-3B05-6D9D-4115-46C6CBEE92B0}"/>
              </a:ext>
            </a:extLst>
          </p:cNvPr>
          <p:cNvCxnSpPr>
            <a:cxnSpLocks/>
            <a:stCxn id="3" idx="4"/>
          </p:cNvCxnSpPr>
          <p:nvPr/>
        </p:nvCxnSpPr>
        <p:spPr>
          <a:xfrm>
            <a:off x="1766988" y="5486400"/>
            <a:ext cx="1750504" cy="10022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2ED47DA3-E905-D964-20EE-FA591FF3A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" y="5987534"/>
            <a:ext cx="1416243" cy="836096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Diagram 4">
                <a:extLst>
                  <a:ext uri="{FF2B5EF4-FFF2-40B4-BE49-F238E27FC236}">
                    <a16:creationId xmlns:a16="http://schemas.microsoft.com/office/drawing/2014/main" id="{0080C1C8-EF6D-3C4E-35D4-C66B48E64490}"/>
                  </a:ext>
                </a:extLst>
              </p:cNvPr>
              <p:cNvGraphicFramePr/>
              <p:nvPr/>
            </p:nvGraphicFramePr>
            <p:xfrm>
              <a:off x="3432431" y="1626781"/>
              <a:ext cx="8314862" cy="493631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1" name="Diagram 4">
                <a:extLst>
                  <a:ext uri="{FF2B5EF4-FFF2-40B4-BE49-F238E27FC236}">
                    <a16:creationId xmlns:a16="http://schemas.microsoft.com/office/drawing/2014/main" id="{0080C1C8-EF6D-3C4E-35D4-C66B48E644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2431" y="1626781"/>
                <a:ext cx="8314862" cy="4936315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5DAF825-D17F-8453-E35E-B70D31B294AA}"/>
              </a:ext>
            </a:extLst>
          </p:cNvPr>
          <p:cNvSpPr/>
          <p:nvPr/>
        </p:nvSpPr>
        <p:spPr>
          <a:xfrm>
            <a:off x="6829063" y="4386805"/>
            <a:ext cx="4815542" cy="1713053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 err="1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78762-3C57-91FD-C1C0-475B7F0C8891}"/>
              </a:ext>
            </a:extLst>
          </p:cNvPr>
          <p:cNvSpPr txBox="1"/>
          <p:nvPr/>
        </p:nvSpPr>
        <p:spPr>
          <a:xfrm>
            <a:off x="9664883" y="3997995"/>
            <a:ext cx="167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i="1" dirty="0">
                <a:solidFill>
                  <a:schemeClr val="bg1"/>
                </a:solidFill>
              </a:rPr>
              <a:t>~ </a:t>
            </a:r>
            <a:r>
              <a:rPr lang="nb-NO" i="1" dirty="0">
                <a:solidFill>
                  <a:schemeClr val="bg1"/>
                </a:solidFill>
              </a:rPr>
              <a:t>Norsk andel  </a:t>
            </a:r>
          </a:p>
        </p:txBody>
      </p:sp>
    </p:spTree>
    <p:extLst>
      <p:ext uri="{BB962C8B-B14F-4D97-AF65-F5344CB8AC3E}">
        <p14:creationId xmlns:p14="http://schemas.microsoft.com/office/powerpoint/2010/main" val="8411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44B9D-418E-5BE1-F11A-3DA78F6622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71405" y="2913546"/>
            <a:ext cx="7866803" cy="2962194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 </a:t>
            </a:r>
            <a:endParaRPr lang="nb-NO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B7814A-5E44-43E3-8B77-4716A3E20469}"/>
              </a:ext>
            </a:extLst>
          </p:cNvPr>
          <p:cNvGraphicFramePr>
            <a:graphicFrameLocks/>
          </p:cNvGraphicFramePr>
          <p:nvPr/>
        </p:nvGraphicFramePr>
        <p:xfrm>
          <a:off x="2024743" y="7690216"/>
          <a:ext cx="3982035" cy="347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C819FCB3-88DB-5B89-EEEA-F1BBC7B0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837" y="607239"/>
            <a:ext cx="10485358" cy="504879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nb-NO" sz="3600" dirty="0"/>
              <a:t>Estimering av klimagassutslipp fra drift av produksjonsformer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7968A3-E9FA-9B6C-B330-00E4E5BD7B36}"/>
              </a:ext>
            </a:extLst>
          </p:cNvPr>
          <p:cNvSpPr txBox="1"/>
          <p:nvPr/>
        </p:nvSpPr>
        <p:spPr>
          <a:xfrm>
            <a:off x="533573" y="3053062"/>
            <a:ext cx="212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520 </a:t>
            </a:r>
          </a:p>
          <a:p>
            <a:pPr algn="ctr"/>
            <a:r>
              <a:rPr lang="nb-NO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kg CO</a:t>
            </a:r>
            <a:r>
              <a:rPr lang="nb-NO" baseline="-2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nb-NO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per tonn laks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F0B26C-FDA4-78CD-0464-2474FC0FAD81}"/>
              </a:ext>
            </a:extLst>
          </p:cNvPr>
          <p:cNvSpPr txBox="1"/>
          <p:nvPr/>
        </p:nvSpPr>
        <p:spPr>
          <a:xfrm>
            <a:off x="3201533" y="2950614"/>
            <a:ext cx="252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570 </a:t>
            </a:r>
          </a:p>
          <a:p>
            <a:pPr algn="ctr"/>
            <a:r>
              <a:rPr lang="nb-NO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kg CO</a:t>
            </a:r>
            <a:r>
              <a:rPr lang="nb-NO" baseline="-2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nb-NO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per tonn laks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374A26-1626-7C7D-63A3-18D251AD0F4A}"/>
              </a:ext>
            </a:extLst>
          </p:cNvPr>
          <p:cNvSpPr txBox="1"/>
          <p:nvPr/>
        </p:nvSpPr>
        <p:spPr>
          <a:xfrm>
            <a:off x="6408460" y="3032768"/>
            <a:ext cx="212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390 – 630</a:t>
            </a:r>
          </a:p>
          <a:p>
            <a:pPr algn="ctr"/>
            <a:r>
              <a:rPr lang="nb-NO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kg CO</a:t>
            </a:r>
            <a:r>
              <a:rPr lang="nb-NO" baseline="-2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nb-NO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per tonn laks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3F4096-1004-2705-7A96-BD207C5B1F13}"/>
              </a:ext>
            </a:extLst>
          </p:cNvPr>
          <p:cNvSpPr txBox="1"/>
          <p:nvPr/>
        </p:nvSpPr>
        <p:spPr>
          <a:xfrm>
            <a:off x="9532272" y="3002353"/>
            <a:ext cx="212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660 – 920</a:t>
            </a:r>
          </a:p>
          <a:p>
            <a:pPr algn="ctr"/>
            <a:r>
              <a:rPr lang="nb-NO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kg CO</a:t>
            </a:r>
            <a:r>
              <a:rPr lang="nb-NO" baseline="-2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nb-NO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per tonn laks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1D112CF-C284-0085-2316-A3B238360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170" y="6196574"/>
            <a:ext cx="9115425" cy="4286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49E9848-53D2-AAA0-3831-66D80CDA74D6}"/>
              </a:ext>
            </a:extLst>
          </p:cNvPr>
          <p:cNvSpPr/>
          <p:nvPr/>
        </p:nvSpPr>
        <p:spPr>
          <a:xfrm>
            <a:off x="1538255" y="1364438"/>
            <a:ext cx="3996000" cy="694746"/>
          </a:xfrm>
          <a:prstGeom prst="rect">
            <a:avLst/>
          </a:prstGeom>
          <a:solidFill>
            <a:srgbClr val="E3954F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tx2"/>
                </a:solidFill>
              </a:rPr>
              <a:t>Fôr 45% 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D61427-64BA-D650-24B7-3A136E2ED955}"/>
              </a:ext>
            </a:extLst>
          </p:cNvPr>
          <p:cNvSpPr/>
          <p:nvPr/>
        </p:nvSpPr>
        <p:spPr>
          <a:xfrm>
            <a:off x="5537229" y="1367908"/>
            <a:ext cx="1152000" cy="694746"/>
          </a:xfrm>
          <a:prstGeom prst="rect">
            <a:avLst/>
          </a:prstGeom>
          <a:solidFill>
            <a:srgbClr val="57DBC5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tx2"/>
                </a:solidFill>
              </a:rPr>
              <a:t>Grow-out 13% 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0EA83C-42EA-7F17-949F-0B2D5A23631B}"/>
              </a:ext>
            </a:extLst>
          </p:cNvPr>
          <p:cNvSpPr/>
          <p:nvPr/>
        </p:nvSpPr>
        <p:spPr>
          <a:xfrm>
            <a:off x="6700804" y="1369117"/>
            <a:ext cx="2520000" cy="694746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tx2"/>
                </a:solidFill>
              </a:rPr>
              <a:t>Transport 35% 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198F44-3230-F438-68D1-179D433CA926}"/>
              </a:ext>
            </a:extLst>
          </p:cNvPr>
          <p:cNvSpPr/>
          <p:nvPr/>
        </p:nvSpPr>
        <p:spPr>
          <a:xfrm>
            <a:off x="9209229" y="1365070"/>
            <a:ext cx="504000" cy="6947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>
                <a:solidFill>
                  <a:schemeClr val="tx2"/>
                </a:solidFill>
              </a:rPr>
              <a:t>Annet 7% </a:t>
            </a:r>
            <a:endParaRPr lang="nb-NO" sz="1000" b="1" dirty="0">
              <a:solidFill>
                <a:schemeClr val="tx2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E690DA7-CFCF-2AD9-622A-94263247323D}"/>
              </a:ext>
            </a:extLst>
          </p:cNvPr>
          <p:cNvCxnSpPr>
            <a:cxnSpLocks/>
          </p:cNvCxnSpPr>
          <p:nvPr/>
        </p:nvCxnSpPr>
        <p:spPr>
          <a:xfrm flipH="1">
            <a:off x="553792" y="2092912"/>
            <a:ext cx="4980463" cy="11072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9ACEBC-6098-97CB-4CB2-9B4B381896F1}"/>
              </a:ext>
            </a:extLst>
          </p:cNvPr>
          <p:cNvCxnSpPr>
            <a:cxnSpLocks/>
          </p:cNvCxnSpPr>
          <p:nvPr/>
        </p:nvCxnSpPr>
        <p:spPr>
          <a:xfrm flipH="1" flipV="1">
            <a:off x="6700804" y="2059184"/>
            <a:ext cx="5172234" cy="11895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7707F4F-C141-6491-4E56-1D76E0C28A78}"/>
              </a:ext>
            </a:extLst>
          </p:cNvPr>
          <p:cNvSpPr txBox="1"/>
          <p:nvPr/>
        </p:nvSpPr>
        <p:spPr>
          <a:xfrm>
            <a:off x="10218208" y="6248836"/>
            <a:ext cx="233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(Norsk el-miks) </a:t>
            </a:r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F078BE-1912-748E-207E-FF434FBB4264}"/>
              </a:ext>
            </a:extLst>
          </p:cNvPr>
          <p:cNvSpPr txBox="1"/>
          <p:nvPr/>
        </p:nvSpPr>
        <p:spPr>
          <a:xfrm>
            <a:off x="8461891" y="6577346"/>
            <a:ext cx="4287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Kilde: Iordan et al. 2024, SINTEF Ocean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AC08464-846D-47E3-943F-3B2EF1C78C2A}"/>
              </a:ext>
            </a:extLst>
          </p:cNvPr>
          <p:cNvGraphicFramePr>
            <a:graphicFrameLocks/>
          </p:cNvGraphicFramePr>
          <p:nvPr/>
        </p:nvGraphicFramePr>
        <p:xfrm>
          <a:off x="-48239" y="3481772"/>
          <a:ext cx="4872036" cy="264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2A2FD2B-23FD-2AD4-E055-A6BEEE70F0B6}"/>
              </a:ext>
            </a:extLst>
          </p:cNvPr>
          <p:cNvGraphicFramePr>
            <a:graphicFrameLocks/>
          </p:cNvGraphicFramePr>
          <p:nvPr/>
        </p:nvGraphicFramePr>
        <p:xfrm>
          <a:off x="2977851" y="3487659"/>
          <a:ext cx="4577517" cy="290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5B85FCD-3A00-4051-B20B-80D946D33A04}"/>
              </a:ext>
            </a:extLst>
          </p:cNvPr>
          <p:cNvGraphicFramePr>
            <a:graphicFrameLocks/>
          </p:cNvGraphicFramePr>
          <p:nvPr/>
        </p:nvGraphicFramePr>
        <p:xfrm>
          <a:off x="8331174" y="3301406"/>
          <a:ext cx="4729261" cy="330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6CFE59D-2A34-4BFC-BD18-3E68FDFA5341}"/>
              </a:ext>
            </a:extLst>
          </p:cNvPr>
          <p:cNvGraphicFramePr>
            <a:graphicFrameLocks/>
          </p:cNvGraphicFramePr>
          <p:nvPr/>
        </p:nvGraphicFramePr>
        <p:xfrm>
          <a:off x="5481164" y="3243956"/>
          <a:ext cx="4030889" cy="353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0519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1027522-3B2F-0D70-3135-03CA3454EDEF}"/>
              </a:ext>
            </a:extLst>
          </p:cNvPr>
          <p:cNvGraphicFramePr>
            <a:graphicFrameLocks/>
          </p:cNvGraphicFramePr>
          <p:nvPr/>
        </p:nvGraphicFramePr>
        <p:xfrm>
          <a:off x="1092201" y="530762"/>
          <a:ext cx="5003800" cy="274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3C7CD67-0341-32CB-F55C-C2CCC16E7DE5}"/>
              </a:ext>
            </a:extLst>
          </p:cNvPr>
          <p:cNvGraphicFramePr>
            <a:graphicFrameLocks/>
          </p:cNvGraphicFramePr>
          <p:nvPr/>
        </p:nvGraphicFramePr>
        <p:xfrm>
          <a:off x="7162800" y="530762"/>
          <a:ext cx="5372099" cy="262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F05139D-730F-7F6B-B13A-652CB3D20F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411130"/>
              </p:ext>
            </p:extLst>
          </p:nvPr>
        </p:nvGraphicFramePr>
        <p:xfrm>
          <a:off x="1384301" y="2496607"/>
          <a:ext cx="10312400" cy="436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2DF0601-98F4-EE33-1E38-569F14641441}"/>
              </a:ext>
            </a:extLst>
          </p:cNvPr>
          <p:cNvSpPr txBox="1"/>
          <p:nvPr/>
        </p:nvSpPr>
        <p:spPr>
          <a:xfrm>
            <a:off x="2770495" y="3212070"/>
            <a:ext cx="185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1,3 </a:t>
            </a:r>
            <a:r>
              <a:rPr lang="nb-NO" b="1" dirty="0" err="1"/>
              <a:t>Mtonn</a:t>
            </a:r>
            <a:r>
              <a:rPr lang="nb-NO" b="1" dirty="0"/>
              <a:t> laks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5881B-0CAD-CE5B-8FF5-35FF3B5769F3}"/>
              </a:ext>
            </a:extLst>
          </p:cNvPr>
          <p:cNvSpPr txBox="1"/>
          <p:nvPr/>
        </p:nvSpPr>
        <p:spPr>
          <a:xfrm>
            <a:off x="9064388" y="3212070"/>
            <a:ext cx="185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1,6 </a:t>
            </a:r>
            <a:r>
              <a:rPr lang="nb-NO" b="1" dirty="0" err="1"/>
              <a:t>Mtonn</a:t>
            </a:r>
            <a:r>
              <a:rPr lang="nb-NO" b="1" dirty="0"/>
              <a:t> laks </a:t>
            </a:r>
          </a:p>
        </p:txBody>
      </p:sp>
    </p:spTree>
    <p:extLst>
      <p:ext uri="{BB962C8B-B14F-4D97-AF65-F5344CB8AC3E}">
        <p14:creationId xmlns:p14="http://schemas.microsoft.com/office/powerpoint/2010/main" val="79563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7B2E91-E8D6-B2EA-BAF9-A8237D12943E}"/>
              </a:ext>
            </a:extLst>
          </p:cNvPr>
          <p:cNvSpPr txBox="1"/>
          <p:nvPr/>
        </p:nvSpPr>
        <p:spPr>
          <a:xfrm>
            <a:off x="8389087" y="6576232"/>
            <a:ext cx="391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1600"/>
            </a:lvl1pPr>
          </a:lstStyle>
          <a:p>
            <a:r>
              <a:rPr lang="nb-NO" dirty="0"/>
              <a:t>Kilde: Strand et al. 2024, SINTEF Ocean 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B5C684B3-5AA7-D0F3-AEB5-FD4CC146FFAA}"/>
              </a:ext>
            </a:extLst>
          </p:cNvPr>
          <p:cNvSpPr/>
          <p:nvPr/>
        </p:nvSpPr>
        <p:spPr>
          <a:xfrm>
            <a:off x="9290304" y="1696616"/>
            <a:ext cx="2093976" cy="506492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>
                <a:solidFill>
                  <a:schemeClr val="tx2"/>
                </a:solidFill>
              </a:rPr>
              <a:t>Dobling av produksjonen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AD138F-D438-4D02-9C60-DB84DFCA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307" y="266343"/>
            <a:ext cx="9407973" cy="534436"/>
          </a:xfrm>
        </p:spPr>
        <p:txBody>
          <a:bodyPr/>
          <a:lstStyle/>
          <a:p>
            <a:r>
              <a:rPr lang="nb-NO" dirty="0"/>
              <a:t>Scenarier mot 2050 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2A37033-6938-4C26-9935-816357CA11B0}"/>
              </a:ext>
            </a:extLst>
          </p:cNvPr>
          <p:cNvGraphicFramePr>
            <a:graphicFrameLocks/>
          </p:cNvGraphicFramePr>
          <p:nvPr/>
        </p:nvGraphicFramePr>
        <p:xfrm>
          <a:off x="-170812" y="1102439"/>
          <a:ext cx="12533623" cy="558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519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A0E7-41F4-3765-643D-B6C001C8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3" cy="699028"/>
          </a:xfrm>
        </p:spPr>
        <p:txBody>
          <a:bodyPr/>
          <a:lstStyle/>
          <a:p>
            <a:r>
              <a:rPr lang="nb-NO" dirty="0"/>
              <a:t>Økt arealpress på land og elektrisitetsforbruk 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A49471-2076-8449-9A7C-17F2FB4EA8C8}"/>
              </a:ext>
            </a:extLst>
          </p:cNvPr>
          <p:cNvGraphicFramePr>
            <a:graphicFrameLocks/>
          </p:cNvGraphicFramePr>
          <p:nvPr/>
        </p:nvGraphicFramePr>
        <p:xfrm>
          <a:off x="418961" y="1431132"/>
          <a:ext cx="5760383" cy="504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69F46D-059F-4A2A-730D-2FD279500B73}"/>
              </a:ext>
            </a:extLst>
          </p:cNvPr>
          <p:cNvSpPr txBox="1"/>
          <p:nvPr/>
        </p:nvSpPr>
        <p:spPr>
          <a:xfrm>
            <a:off x="8420984" y="6519446"/>
            <a:ext cx="3912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1600"/>
            </a:lvl1pPr>
          </a:lstStyle>
          <a:p>
            <a:r>
              <a:rPr lang="nb-NO"/>
              <a:t>Kilde: Strand et al. 2024, SINTEF Ocean </a:t>
            </a:r>
            <a:endParaRPr lang="nb-NO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6ECA43-C3B3-741F-89A9-2D21033B4ADD}"/>
              </a:ext>
            </a:extLst>
          </p:cNvPr>
          <p:cNvGraphicFramePr>
            <a:graphicFrameLocks/>
          </p:cNvGraphicFramePr>
          <p:nvPr/>
        </p:nvGraphicFramePr>
        <p:xfrm>
          <a:off x="6196056" y="1431132"/>
          <a:ext cx="5760383" cy="504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98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67E0-55C0-1F57-4249-ED6715CA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Verdiskaping og investeringer – stor effekt i øvrige verdikjeden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E3138-282F-F584-4369-8D6E53D79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48" y="2092596"/>
            <a:ext cx="5894112" cy="3910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74A3C-68B9-D7DD-0C2C-E234D300C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0" y="2092597"/>
            <a:ext cx="5894116" cy="39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14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03931011450568"/>
</p:tagLst>
</file>

<file path=ppt/theme/theme1.xml><?xml version="1.0" encoding="utf-8"?>
<a:theme xmlns:a="http://schemas.openxmlformats.org/drawingml/2006/main" name="Ute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82A59459-72E6-4469-9D3C-91119E22DD93}"/>
    </a:ext>
  </a:extLst>
</a:theme>
</file>

<file path=ppt/theme/theme2.xml><?xml version="1.0" encoding="utf-8"?>
<a:theme xmlns:a="http://schemas.openxmlformats.org/drawingml/2006/main" name="Uten bunnline (Blå)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82A59459-72E6-4469-9D3C-91119E22DD93}"/>
    </a:ext>
  </a:extLst>
</a:theme>
</file>

<file path=ppt/theme/theme3.xml><?xml version="1.0" encoding="utf-8"?>
<a:theme xmlns:a="http://schemas.openxmlformats.org/drawingml/2006/main" name="Kapitteldeler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CD4B1333-B23E-4CA5-A2CB-431C5232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BEB3C02-4AD9-4AE5-B18A-657EBCE523C4}">
  <we:reference id="wa104380278" version="1.0.0.6" store="en-US" storeType="OMEX"/>
  <we:alternateReferences>
    <we:reference id="WA104380278" version="1.0.0.6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TemplafyTemplateConfiguration><![CDATA[{"elementsMetadata":[],"transformationConfigurations":[],"templateName":"SINTEF ppt.-mal - NO","templateDescription":"Standard ppt-mal for SINTEF","enableDocumentContentUpdater":false,"version":"2.0"}]]></TemplafyTemplateConfiguration>
</file>

<file path=customXml/item3.xml><?xml version="1.0" encoding="utf-8"?>
<TemplafyFormConfiguration><![CDATA[{"formFields":[],"formDataEntries":[]}]]></TemplafyFormConfigur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E01B86970B536348A0816A02825DEA4B" ma:contentTypeVersion="49" ma:contentTypeDescription="Opprett et nytt dokument." ma:contentTypeScope="" ma:versionID="63b756ce6d358fdacba225f1200837f8">
  <xsd:schema xmlns:xsd="http://www.w3.org/2001/XMLSchema" xmlns:xs="http://www.w3.org/2001/XMLSchema" xmlns:p="http://schemas.microsoft.com/office/2006/metadata/properties" xmlns:ns2="8bbd4995-53b7-43e2-b62f-10947586ac31" xmlns:ns3="ea68a8c3-1131-4743-a9bb-8b73e61078de" xmlns:ns4="74b57cdf-2cf5-4122-8b4e-deee28142f9a" targetNamespace="http://schemas.microsoft.com/office/2006/metadata/properties" ma:root="true" ma:fieldsID="a435f59800b10b8f901931f642b23ca2" ns2:_="" ns3:_="" ns4:_="">
    <xsd:import namespace="8bbd4995-53b7-43e2-b62f-10947586ac31"/>
    <xsd:import namespace="ea68a8c3-1131-4743-a9bb-8b73e61078de"/>
    <xsd:import namespace="74b57cdf-2cf5-4122-8b4e-deee28142f9a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kiv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Status godkjenning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Status kvalitetssikring" ma:internalName="CorpWorkflowFeedback">
      <xsd:simpleType>
        <xsd:restriction base="dms:Text">
          <xsd:maxLength value="255"/>
        </xsd:restriction>
      </xsd:simpleType>
    </xsd:element>
    <xsd:element name="CorpSiteProjectNumber" ma:index="12" nillable="true" ma:displayName="Prosjektnumm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3" nillable="true" ma:displayName="Prosjektnavn" ma:internalName="CorpSiteProjectName">
      <xsd:simpleType>
        <xsd:restriction base="dms:Text">
          <xsd:maxLength value="255"/>
        </xsd:restriction>
      </xsd:simpleType>
    </xsd:element>
    <xsd:element name="CorpSiteSubTitle" ma:index="14" nillable="true" ma:displayName="Undertittel" ma:internalName="CorpSiteSubTitle">
      <xsd:simpleType>
        <xsd:restriction base="dms:Text">
          <xsd:maxLength value="255"/>
        </xsd:restriction>
      </xsd:simpleType>
    </xsd:element>
    <xsd:element name="CorpSiteAccess" ma:index="15" nillable="true" ma:displayName="Lesetilgang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6" nillable="true" ma:displayName="Gradering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7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8" nillable="true" ma:displayName="Kvalitestsansvarlig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9" nillable="true" ma:displayName="Prosjektei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20" nillable="true" ma:displayName="Prosjektle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1" nillable="true" ma:displayName="Rapport nummer" ma:internalName="CorpSiteReportNumber">
      <xsd:simpleType>
        <xsd:restriction base="dms:Text">
          <xsd:maxLength value="255"/>
        </xsd:restriction>
      </xsd:simpleType>
    </xsd:element>
    <xsd:element name="CorpSiteISBN" ma:index="22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3" nillable="true" ma:displayName="Medforfattere" ma:internalName="CorpSiteCoAuthors">
      <xsd:simpleType>
        <xsd:restriction base="dms:Text">
          <xsd:maxLength value="255"/>
        </xsd:restriction>
      </xsd:simpleType>
    </xsd:element>
    <xsd:element name="CorpSiteRecipientCompany" ma:index="24" nillable="true" ma:displayName="Mottakende selskap" ma:internalName="CorpSiteRecipientCompany">
      <xsd:simpleType>
        <xsd:restriction base="dms:Text">
          <xsd:maxLength value="255"/>
        </xsd:restriction>
      </xsd:simpleType>
    </xsd:element>
    <xsd:element name="CorpSiteRecipientPerson" ma:index="25" nillable="true" ma:displayName="Mottakende person" ma:internalName="CorpSiteRecipientPerson">
      <xsd:simpleType>
        <xsd:restriction base="dms:Text">
          <xsd:maxLength value="255"/>
        </xsd:restriction>
      </xsd:simpleType>
    </xsd:element>
    <xsd:element name="CorpSiteOurRef" ma:index="26" nillable="true" ma:displayName="Vår ref" ma:internalName="CorpSiteOurRef">
      <xsd:simpleType>
        <xsd:restriction base="dms:Text">
          <xsd:maxLength value="255"/>
        </xsd:restriction>
      </xsd:simpleType>
    </xsd:element>
    <xsd:element name="CorpSiteDocumentAuthor" ma:index="27" nillable="true" ma:displayName="Hovedforfatte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8" nillable="true" ma:displayName="Adresse" ma:internalName="CorpSiteZipAddress">
      <xsd:simpleType>
        <xsd:restriction base="dms:Note">
          <xsd:maxLength value="255"/>
        </xsd:restriction>
      </xsd:simpleType>
    </xsd:element>
    <xsd:element name="CorpSiteZipContact" ma:index="29" nillable="true" ma:displayName="Kontakt" ma:internalName="CorpSiteZipContact">
      <xsd:simpleType>
        <xsd:restriction base="dms:Note">
          <xsd:maxLength value="255"/>
        </xsd:restriction>
      </xsd:simpleType>
    </xsd:element>
    <xsd:element name="CorpSiteVATNumber" ma:index="30" nillable="true" ma:displayName="Foretaksnummer" ma:internalName="CorpSiteVATNumber">
      <xsd:simpleType>
        <xsd:restriction base="dms:Text">
          <xsd:maxLength value="255"/>
        </xsd:restriction>
      </xsd:simpleType>
    </xsd:element>
    <xsd:element name="CorpSiteInstituteEmail" ma:index="31" nillable="true" ma:displayName="E-post institutt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2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3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4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35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36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7" nillable="true" ma:displayName="Institutt telefon" ma:internalName="CorpSiteInstitutePhone">
      <xsd:simpleType>
        <xsd:restriction base="dms:Text">
          <xsd:maxLength value="255"/>
        </xsd:restriction>
      </xsd:simpleType>
    </xsd:element>
    <xsd:element name="CorpSiteDocLanguage" ma:index="38" nillable="true" ma:displayName="Språk" ma:internalName="CorpSiteDocLanguage">
      <xsd:simpleType>
        <xsd:restriction base="dms:Text">
          <xsd:maxLength value="255"/>
        </xsd:restriction>
      </xsd:simpleType>
    </xsd:element>
    <xsd:element name="CorpDocInstitute" ma:index="39" nillable="true" ma:displayName="Institutt" ma:internalName="CorpDocInstitute">
      <xsd:simpleType>
        <xsd:restriction base="dms:Text">
          <xsd:maxLength value="255"/>
        </xsd:restriction>
      </xsd:simpleType>
    </xsd:element>
    <xsd:element name="CorpDocVersion" ma:index="40" nillable="true" ma:displayName="Versjon" ma:internalName="CorpDocVers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8a8c3-1131-4743-a9bb-8b73e6107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46" nillable="true" ma:taxonomy="true" ma:internalName="lcf76f155ced4ddcb4097134ff3c332f" ma:taxonomyFieldName="MediaServiceImageTags" ma:displayName="Bildemerkelapper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5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5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5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57cdf-2cf5-4122-8b4e-deee28142f9a" elementFormDefault="qualified">
    <xsd:import namespace="http://schemas.microsoft.com/office/2006/documentManagement/types"/>
    <xsd:import namespace="http://schemas.microsoft.com/office/infopath/2007/PartnerControls"/>
    <xsd:element name="SharedWithUsers" ma:index="4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47" nillable="true" ma:displayName="Taxonomy Catch All Column" ma:hidden="true" ma:list="{541c69a3-02db-4802-b971-28dd336c06fc}" ma:internalName="TaxCatchAll" ma:showField="CatchAllData" ma:web="74b57cdf-2cf5-4122-8b4e-deee28142f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68a8c3-1131-4743-a9bb-8b73e61078de">
      <Terms xmlns="http://schemas.microsoft.com/office/infopath/2007/PartnerControls"/>
    </lcf76f155ced4ddcb4097134ff3c332f>
    <TaxCatchAll xmlns="74b57cdf-2cf5-4122-8b4e-deee28142f9a" xsi:nil="true"/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WorkflowFeedback xmlns="8bbd4995-53b7-43e2-b62f-10947586ac31" xsi:nil="true"/>
    <CorpSiteAccess xmlns="8bbd4995-53b7-43e2-b62f-10947586ac31">Kun navngitte medlemmer</CorpSiteAccess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Classification xmlns="8bbd4995-53b7-43e2-b62f-10947586ac31">Åpen</CorpSiteClassification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</documentManagement>
</p:properties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2,"isValidatorEnabled":false,"isLocked":false,"elementsMetadata":[],"slideId":"638223241709546971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E60B2701-B32A-4280-B309-FD22EBA2E9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157753-ACFF-4675-9E4E-9936A4DA2CD6}">
  <ds:schemaRefs/>
</ds:datastoreItem>
</file>

<file path=customXml/itemProps3.xml><?xml version="1.0" encoding="utf-8"?>
<ds:datastoreItem xmlns:ds="http://schemas.openxmlformats.org/officeDocument/2006/customXml" ds:itemID="{F93A1B71-5DC4-4710-B00E-6E92F3789DBC}">
  <ds:schemaRefs/>
</ds:datastoreItem>
</file>

<file path=customXml/itemProps4.xml><?xml version="1.0" encoding="utf-8"?>
<ds:datastoreItem xmlns:ds="http://schemas.openxmlformats.org/officeDocument/2006/customXml" ds:itemID="{7AA94F60-02EF-4A38-9626-FE67EBD107A1}">
  <ds:schemaRefs>
    <ds:schemaRef ds:uri="74b57cdf-2cf5-4122-8b4e-deee28142f9a"/>
    <ds:schemaRef ds:uri="8bbd4995-53b7-43e2-b62f-10947586ac31"/>
    <ds:schemaRef ds:uri="ea68a8c3-1131-4743-a9bb-8b73e61078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0645A9D7-53BF-4F8A-B6A3-75E888763AAB}">
  <ds:schemaRefs>
    <ds:schemaRef ds:uri="3b00a67f-9791-437e-b702-303a706ea042"/>
    <ds:schemaRef ds:uri="74b57cdf-2cf5-4122-8b4e-deee28142f9a"/>
    <ds:schemaRef ds:uri="7dc3d6ed-56f1-49b6-b310-0ff680cfe62a"/>
    <ds:schemaRef ds:uri="8bbd4995-53b7-43e2-b62f-10947586ac31"/>
    <ds:schemaRef ds:uri="ea68a8c3-1131-4743-a9bb-8b73e61078d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7D542397-1271-422A-8BB1-2333A0B385C7}">
  <ds:schemaRefs/>
</ds:datastoreItem>
</file>

<file path=customXml/itemProps7.xml><?xml version="1.0" encoding="utf-8"?>
<ds:datastoreItem xmlns:ds="http://schemas.openxmlformats.org/officeDocument/2006/customXml" ds:itemID="{1A4DCFE7-50F6-49E4-9584-FB986B36ADB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Sintef mal</Template>
  <TotalTime>3461</TotalTime>
  <Words>1283</Words>
  <Application>Microsoft Office PowerPoint</Application>
  <PresentationFormat>Widescreen</PresentationFormat>
  <Paragraphs>171</Paragraphs>
  <Slides>14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Courier New</vt:lpstr>
      <vt:lpstr>Open Sans</vt:lpstr>
      <vt:lpstr>Wingdings</vt:lpstr>
      <vt:lpstr>Uten bunnlinje</vt:lpstr>
      <vt:lpstr>Uten bunnline (Blå)</vt:lpstr>
      <vt:lpstr>Kapitteldeler</vt:lpstr>
      <vt:lpstr>Lakseoppdrett i 2050:  Hvor bærekraftig blir framtidens produksjonsformer og teknologi?</vt:lpstr>
      <vt:lpstr>Hovedaktiviteter i prosjektet Pålaks (2023-2024)</vt:lpstr>
      <vt:lpstr>Vurdering av bærekraft i scenarier</vt:lpstr>
      <vt:lpstr>Klimagassutslipp fra hele næringen og fordelt på verdikjeden </vt:lpstr>
      <vt:lpstr>Estimering av klimagassutslipp fra drift av produksjonsformer </vt:lpstr>
      <vt:lpstr>PowerPoint Presentation</vt:lpstr>
      <vt:lpstr>Scenarier mot 2050  </vt:lpstr>
      <vt:lpstr>Økt arealpress på land og elektrisitetsforbruk  </vt:lpstr>
      <vt:lpstr>Verdiskaping og investeringer – stor effekt i øvrige verdikjeden</vt:lpstr>
      <vt:lpstr>Sysselsetting </vt:lpstr>
      <vt:lpstr>Sosial bærekraft </vt:lpstr>
      <vt:lpstr>Oppsummering </vt:lpstr>
      <vt:lpstr>PowerPoint Presentation</vt:lpstr>
      <vt:lpstr>Utfordringer og behov videre forsking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Shraddha Mehta</dc:creator>
  <cp:lastModifiedBy>Shraddha Mehta</cp:lastModifiedBy>
  <cp:revision>4</cp:revision>
  <dcterms:created xsi:type="dcterms:W3CDTF">2024-08-16T10:19:48Z</dcterms:created>
  <dcterms:modified xsi:type="dcterms:W3CDTF">2024-10-29T22:23:17Z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TemplafyTimeStamp">
    <vt:lpwstr>2024-08-06T09:03:45</vt:lpwstr>
  </property>
  <property fmtid="{D5CDD505-2E9C-101B-9397-08002B2CF9AE}" pid="4" name="TemplafyTenantId">
    <vt:lpwstr>sintef</vt:lpwstr>
  </property>
  <property fmtid="{D5CDD505-2E9C-101B-9397-08002B2CF9AE}" pid="5" name="TemplafyTemplateId">
    <vt:lpwstr>637469247407135749</vt:lpwstr>
  </property>
  <property fmtid="{D5CDD505-2E9C-101B-9397-08002B2CF9AE}" pid="6" name="TemplafyUserProfileId">
    <vt:lpwstr>638222358757847007</vt:lpwstr>
  </property>
  <property fmtid="{D5CDD505-2E9C-101B-9397-08002B2CF9AE}" pid="7" name="TemplafyLanguageCode">
    <vt:lpwstr>nb-NO</vt:lpwstr>
  </property>
  <property fmtid="{D5CDD505-2E9C-101B-9397-08002B2CF9AE}" pid="8" name="TemplafyFromBlank">
    <vt:bool>false</vt:bool>
  </property>
  <property fmtid="{D5CDD505-2E9C-101B-9397-08002B2CF9AE}" pid="9" name="ContentTypeId">
    <vt:lpwstr>0x01010031B82B69D2361148B4D8F7EC156802130800E01B86970B536348A0816A02825DEA4B</vt:lpwstr>
  </property>
  <property fmtid="{D5CDD505-2E9C-101B-9397-08002B2CF9AE}" pid="10" name="_AdHocReviewCycleID">
    <vt:i4>176891682</vt:i4>
  </property>
  <property fmtid="{D5CDD505-2E9C-101B-9397-08002B2CF9AE}" pid="11" name="_NewReviewCycle">
    <vt:lpwstr/>
  </property>
  <property fmtid="{D5CDD505-2E9C-101B-9397-08002B2CF9AE}" pid="12" name="_EmailSubject">
    <vt:lpwstr>Prosjektside for PåLaks, oppdatering </vt:lpwstr>
  </property>
  <property fmtid="{D5CDD505-2E9C-101B-9397-08002B2CF9AE}" pid="13" name="_AuthorEmail">
    <vt:lpwstr>Shraddha.Mehta@sintef.no</vt:lpwstr>
  </property>
  <property fmtid="{D5CDD505-2E9C-101B-9397-08002B2CF9AE}" pid="14" name="_AuthorEmailDisplayName">
    <vt:lpwstr>Shraddha Mehta</vt:lpwstr>
  </property>
</Properties>
</file>